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57" r:id="rId3"/>
    <p:sldId id="258" r:id="rId4"/>
    <p:sldId id="260" r:id="rId5"/>
    <p:sldId id="261" r:id="rId6"/>
    <p:sldId id="263" r:id="rId7"/>
    <p:sldId id="265" r:id="rId8"/>
    <p:sldId id="266" r:id="rId9"/>
    <p:sldId id="267" r:id="rId10"/>
    <p:sldId id="268" r:id="rId11"/>
    <p:sldId id="270" r:id="rId12"/>
    <p:sldId id="269" r:id="rId13"/>
    <p:sldId id="272" r:id="rId14"/>
    <p:sldId id="273" r:id="rId15"/>
    <p:sldId id="274" r:id="rId16"/>
    <p:sldId id="275" r:id="rId17"/>
    <p:sldId id="276" r:id="rId18"/>
    <p:sldId id="277" r:id="rId19"/>
    <p:sldId id="278" r:id="rId20"/>
    <p:sldId id="280" r:id="rId21"/>
    <p:sldId id="279" r:id="rId22"/>
    <p:sldId id="282" r:id="rId23"/>
    <p:sldId id="281" r:id="rId24"/>
    <p:sldId id="284" r:id="rId25"/>
    <p:sldId id="295" r:id="rId26"/>
    <p:sldId id="296" r:id="rId27"/>
    <p:sldId id="286" r:id="rId28"/>
    <p:sldId id="297" r:id="rId29"/>
    <p:sldId id="298" r:id="rId30"/>
    <p:sldId id="285" r:id="rId31"/>
    <p:sldId id="299" r:id="rId32"/>
    <p:sldId id="287" r:id="rId33"/>
    <p:sldId id="300" r:id="rId34"/>
    <p:sldId id="288" r:id="rId35"/>
    <p:sldId id="301" r:id="rId36"/>
    <p:sldId id="303" r:id="rId37"/>
    <p:sldId id="289" r:id="rId38"/>
    <p:sldId id="302" r:id="rId39"/>
    <p:sldId id="290" r:id="rId40"/>
    <p:sldId id="291" r:id="rId41"/>
    <p:sldId id="324" r:id="rId42"/>
    <p:sldId id="323" r:id="rId43"/>
    <p:sldId id="322" r:id="rId44"/>
    <p:sldId id="292" r:id="rId45"/>
    <p:sldId id="304" r:id="rId46"/>
    <p:sldId id="293" r:id="rId47"/>
    <p:sldId id="305" r:id="rId48"/>
    <p:sldId id="306" r:id="rId49"/>
    <p:sldId id="294" r:id="rId50"/>
    <p:sldId id="314" r:id="rId51"/>
    <p:sldId id="315" r:id="rId52"/>
    <p:sldId id="316" r:id="rId53"/>
    <p:sldId id="307" r:id="rId54"/>
    <p:sldId id="308" r:id="rId55"/>
    <p:sldId id="317" r:id="rId56"/>
    <p:sldId id="310" r:id="rId57"/>
    <p:sldId id="318" r:id="rId58"/>
    <p:sldId id="313" r:id="rId59"/>
    <p:sldId id="312" r:id="rId60"/>
    <p:sldId id="319" r:id="rId61"/>
    <p:sldId id="311" r:id="rId62"/>
    <p:sldId id="320" r:id="rId63"/>
    <p:sldId id="283" r:id="rId64"/>
    <p:sldId id="321" r:id="rId6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pl-PL"/>
              <a:t>Kliknij, aby edytować styl</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12/5/23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12/5/23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12/5/23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12/5/23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pl-PL"/>
              <a:t>Kliknij, aby edytować styl</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7" name="Date Placeholder 6"/>
          <p:cNvSpPr>
            <a:spLocks noGrp="1"/>
          </p:cNvSpPr>
          <p:nvPr>
            <p:ph type="dt" sz="half" idx="10"/>
          </p:nvPr>
        </p:nvSpPr>
        <p:spPr/>
        <p:txBody>
          <a:bodyPr/>
          <a:lstStyle/>
          <a:p>
            <a:fld id="{1160EA64-D806-43AC-9DF2-F8C432F32B4C}" type="datetimeFigureOut">
              <a:rPr lang="en-US" dirty="0"/>
              <a:t>12/5/23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12/5/23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583436" y="3143250"/>
            <a:ext cx="4270248" cy="2596776"/>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7" name="Date Placeholder 6"/>
          <p:cNvSpPr>
            <a:spLocks noGrp="1"/>
          </p:cNvSpPr>
          <p:nvPr>
            <p:ph type="dt" sz="half" idx="10"/>
          </p:nvPr>
        </p:nvSpPr>
        <p:spPr/>
        <p:txBody>
          <a:bodyPr/>
          <a:lstStyle/>
          <a:p>
            <a:fld id="{4F7D4976-E339-4826-83B7-FBD03F55ECF8}" type="datetimeFigureOut">
              <a:rPr lang="en-US" dirty="0"/>
              <a:t>12/5/23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pl-PL"/>
              <a:t>Kliknij, aby edytować styl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12/5/23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12/5/23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pl-PL"/>
              <a:t>Kliknij, aby edytować styl</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9" name="Date Placeholder 8"/>
          <p:cNvSpPr>
            <a:spLocks noGrp="1"/>
          </p:cNvSpPr>
          <p:nvPr>
            <p:ph type="dt" sz="half" idx="10"/>
          </p:nvPr>
        </p:nvSpPr>
        <p:spPr/>
        <p:txBody>
          <a:bodyPr/>
          <a:lstStyle/>
          <a:p>
            <a:fld id="{D1BE4249-C0D0-4B06-8692-E8BB871AF643}" type="datetimeFigureOut">
              <a:rPr lang="en-US" dirty="0"/>
              <a:t>12/5/23</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pl-PL"/>
              <a:t>Kliknij, aby edytować styl</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12/5/23</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12/5/23</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4167985-D6E9-40FF-97C0-4B6D373E85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68" y="640080"/>
            <a:ext cx="10911865" cy="462686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68801362-349C-44BE-BEF6-8E926E1D3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6" y="804672"/>
            <a:ext cx="10579608" cy="42976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BEB02340-9147-8429-C2DE-D20E98269FE5}"/>
              </a:ext>
            </a:extLst>
          </p:cNvPr>
          <p:cNvSpPr>
            <a:spLocks noGrp="1"/>
          </p:cNvSpPr>
          <p:nvPr>
            <p:ph type="ctrTitle"/>
          </p:nvPr>
        </p:nvSpPr>
        <p:spPr>
          <a:xfrm>
            <a:off x="1034462" y="1283860"/>
            <a:ext cx="10123075" cy="3339303"/>
          </a:xfrm>
          <a:ln>
            <a:noFill/>
          </a:ln>
        </p:spPr>
        <p:txBody>
          <a:bodyPr>
            <a:normAutofit/>
          </a:bodyPr>
          <a:lstStyle/>
          <a:p>
            <a:r>
              <a:rPr lang="pl-PL" sz="5000" dirty="0">
                <a:latin typeface="Arabic Typesetting" panose="03020402040406030203" pitchFamily="66" charset="-78"/>
                <a:cs typeface="Arabic Typesetting" panose="03020402040406030203" pitchFamily="66" charset="-78"/>
              </a:rPr>
              <a:t>PROCEDURY EWAKUACYJNE I</a:t>
            </a:r>
            <a:r>
              <a:rPr lang="es-ES" sz="5000" dirty="0">
                <a:latin typeface="Arabic Typesetting" panose="03020402040406030203" pitchFamily="66" charset="-78"/>
                <a:cs typeface="Arabic Typesetting" panose="03020402040406030203" pitchFamily="66" charset="-78"/>
              </a:rPr>
              <a:t> </a:t>
            </a:r>
            <a:r>
              <a:rPr lang="es-ES" sz="5000" dirty="0" err="1">
                <a:latin typeface="Arabic Typesetting" panose="03020402040406030203" pitchFamily="66" charset="-78"/>
                <a:cs typeface="Arabic Typesetting" panose="03020402040406030203" pitchFamily="66" charset="-78"/>
              </a:rPr>
              <a:t>Bezpieczeństwa</a:t>
            </a:r>
            <a:r>
              <a:rPr lang="es-ES" sz="5000" dirty="0">
                <a:latin typeface="Arabic Typesetting" panose="03020402040406030203" pitchFamily="66" charset="-78"/>
                <a:cs typeface="Arabic Typesetting" panose="03020402040406030203" pitchFamily="66" charset="-78"/>
              </a:rPr>
              <a:t> </a:t>
            </a:r>
            <a:r>
              <a:rPr lang="pl-PL" sz="5000" dirty="0">
                <a:latin typeface="Arabic Typesetting" panose="03020402040406030203" pitchFamily="66" charset="-78"/>
                <a:cs typeface="Arabic Typesetting" panose="03020402040406030203" pitchFamily="66" charset="-78"/>
              </a:rPr>
              <a:t>DLA PRACOWNIKÓW FUNKCYJNYCH I</a:t>
            </a:r>
            <a:r>
              <a:rPr lang="es-ES" sz="5000" dirty="0">
                <a:latin typeface="Arabic Typesetting" panose="03020402040406030203" pitchFamily="66" charset="-78"/>
                <a:cs typeface="Arabic Typesetting" panose="03020402040406030203" pitchFamily="66" charset="-78"/>
              </a:rPr>
              <a:t> </a:t>
            </a:r>
            <a:r>
              <a:rPr lang="pl-PL" sz="5000" dirty="0">
                <a:latin typeface="Arabic Typesetting" panose="03020402040406030203" pitchFamily="66" charset="-78"/>
                <a:cs typeface="Arabic Typesetting" panose="03020402040406030203" pitchFamily="66" charset="-78"/>
              </a:rPr>
              <a:t>KADRY ADMINISTRACYJNEJ.</a:t>
            </a:r>
          </a:p>
        </p:txBody>
      </p:sp>
    </p:spTree>
    <p:extLst>
      <p:ext uri="{BB962C8B-B14F-4D97-AF65-F5344CB8AC3E}">
        <p14:creationId xmlns:p14="http://schemas.microsoft.com/office/powerpoint/2010/main" val="2171784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AA10F7DF-831E-6027-6E32-AA2516824AFA}"/>
              </a:ext>
            </a:extLst>
          </p:cNvPr>
          <p:cNvSpPr txBox="1"/>
          <p:nvPr/>
        </p:nvSpPr>
        <p:spPr>
          <a:xfrm>
            <a:off x="366892" y="438615"/>
            <a:ext cx="6146573" cy="6494085"/>
          </a:xfrm>
          <a:prstGeom prst="rect">
            <a:avLst/>
          </a:prstGeom>
          <a:noFill/>
        </p:spPr>
        <p:txBody>
          <a:bodyPr wrap="square" rtlCol="0">
            <a:spAutoFit/>
          </a:bodyPr>
          <a:lstStyle/>
          <a:p>
            <a:pPr marL="342900" indent="-342900">
              <a:buFont typeface="Wingdings" pitchFamily="2" charset="2"/>
              <a:buChar char="§"/>
            </a:pPr>
            <a:r>
              <a:rPr lang="pl-PL" sz="2600" b="1" i="0" dirty="0">
                <a:effectLst/>
                <a:latin typeface="Arabic Typesetting" panose="03020402040406030203" pitchFamily="66" charset="-78"/>
                <a:cs typeface="Arabic Typesetting" panose="03020402040406030203" pitchFamily="66" charset="-78"/>
              </a:rPr>
              <a:t>komunikacja pozioma</a:t>
            </a:r>
            <a:r>
              <a:rPr lang="pl-PL" sz="2600" b="0" i="0" dirty="0">
                <a:effectLst/>
                <a:latin typeface="Arabic Typesetting" panose="03020402040406030203" pitchFamily="66" charset="-78"/>
                <a:cs typeface="Arabic Typesetting" panose="03020402040406030203" pitchFamily="66" charset="-78"/>
              </a:rPr>
              <a:t>– wymiary, materiały użyte do budowy korytarzy i przejść oraz materiały wykończeniowe, stałe elementy wyposażenia (np. stoły, lady, siedziska itp.) oraz oświetlenie;</a:t>
            </a:r>
            <a:endParaRPr lang="en-GB" sz="2600" dirty="0">
              <a:latin typeface="Arabic Typesetting" panose="03020402040406030203" pitchFamily="66" charset="-78"/>
              <a:cs typeface="Arabic Typesetting" panose="03020402040406030203" pitchFamily="66" charset="-78"/>
            </a:endParaRPr>
          </a:p>
          <a:p>
            <a:pPr marL="342900" indent="-342900">
              <a:buFont typeface="Wingdings" pitchFamily="2" charset="2"/>
              <a:buChar char="§"/>
            </a:pPr>
            <a:r>
              <a:rPr lang="pl-PL" sz="2600" b="1" i="0" dirty="0">
                <a:effectLst/>
                <a:latin typeface="Arabic Typesetting" panose="03020402040406030203" pitchFamily="66" charset="-78"/>
                <a:cs typeface="Arabic Typesetting" panose="03020402040406030203" pitchFamily="66" charset="-78"/>
              </a:rPr>
              <a:t>funkcja obiektu i poszczególnych pomieszczeń</a:t>
            </a:r>
            <a:r>
              <a:rPr lang="pl-PL" sz="2600" b="0" i="0" dirty="0">
                <a:effectLst/>
                <a:latin typeface="Arabic Typesetting" panose="03020402040406030203" pitchFamily="66" charset="-78"/>
                <a:cs typeface="Arabic Typesetting" panose="03020402040406030203" pitchFamily="66" charset="-78"/>
              </a:rPr>
              <a:t> – materiały wykończeniowe, systemy i układy aranżacji wnętrz, dobór oświetlenia i poszczególnych elementów stałych, również pomieszczenia sanitarne (w tym toalety,</a:t>
            </a:r>
            <a:r>
              <a:rPr lang="en-GB" sz="2600" dirty="0">
                <a:latin typeface="Arabic Typesetting" panose="03020402040406030203" pitchFamily="66" charset="-78"/>
                <a:cs typeface="Arabic Typesetting" panose="03020402040406030203" pitchFamily="66" charset="-78"/>
              </a:rPr>
              <a:t> </a:t>
            </a:r>
            <a:r>
              <a:rPr lang="pl-PL" sz="2600" b="0" i="0" dirty="0">
                <a:effectLst/>
                <a:latin typeface="Arabic Typesetting" panose="03020402040406030203" pitchFamily="66" charset="-78"/>
                <a:cs typeface="Arabic Typesetting" panose="03020402040406030203" pitchFamily="66" charset="-78"/>
              </a:rPr>
              <a:t>przebieralnie, natryski, pomieszczenia z przewijakami dostępne dla OzN);</a:t>
            </a:r>
            <a:endParaRPr lang="en-GB" sz="2600" dirty="0">
              <a:latin typeface="Arabic Typesetting" panose="03020402040406030203" pitchFamily="66" charset="-78"/>
              <a:cs typeface="Arabic Typesetting" panose="03020402040406030203" pitchFamily="66" charset="-78"/>
            </a:endParaRPr>
          </a:p>
          <a:p>
            <a:pPr marL="342900" indent="-342900">
              <a:buFont typeface="Wingdings" pitchFamily="2" charset="2"/>
              <a:buChar char="§"/>
            </a:pPr>
            <a:r>
              <a:rPr lang="pl-PL" sz="2600" b="1" i="0" dirty="0">
                <a:effectLst/>
                <a:latin typeface="Arabic Typesetting" panose="03020402040406030203" pitchFamily="66" charset="-78"/>
                <a:cs typeface="Arabic Typesetting" panose="03020402040406030203" pitchFamily="66" charset="-78"/>
              </a:rPr>
              <a:t>bezpieczeństwo i ewakuacja z budynku</a:t>
            </a:r>
            <a:r>
              <a:rPr lang="pl-PL" sz="2600" b="0" i="0" dirty="0">
                <a:effectLst/>
                <a:latin typeface="Arabic Typesetting" panose="03020402040406030203" pitchFamily="66" charset="-78"/>
                <a:cs typeface="Arabic Typesetting" panose="03020402040406030203" pitchFamily="66" charset="-78"/>
              </a:rPr>
              <a:t>– układ dróg ewakuacyjnych, oświetlenie awaryjne, systemy powiadamiania, lokalizacja i wyposażenie miejsca oczekiwania na ewakuację i punktu zbiórki dla osób potrzebujących dodatkowej pomocy/asysty, rodzaj i ilość rekomendowanego sprzętu do ewakuacji</a:t>
            </a:r>
            <a:endParaRPr lang="pl-PL" sz="2600" dirty="0">
              <a:effectLst/>
              <a:latin typeface="Arabic Typesetting" panose="03020402040406030203" pitchFamily="66" charset="-78"/>
              <a:cs typeface="Arabic Typesetting" panose="03020402040406030203" pitchFamily="66" charset="-78"/>
            </a:endParaRPr>
          </a:p>
        </p:txBody>
      </p:sp>
      <p:pic>
        <p:nvPicPr>
          <p:cNvPr id="4" name="Obraz 3">
            <a:extLst>
              <a:ext uri="{FF2B5EF4-FFF2-40B4-BE49-F238E27FC236}">
                <a16:creationId xmlns:a16="http://schemas.microsoft.com/office/drawing/2014/main" id="{CBAF6C3C-1E79-8DD8-80D1-4C3076DA29EE}"/>
              </a:ext>
            </a:extLst>
          </p:cNvPr>
          <p:cNvPicPr>
            <a:picLocks noChangeAspect="1"/>
          </p:cNvPicPr>
          <p:nvPr/>
        </p:nvPicPr>
        <p:blipFill>
          <a:blip r:embed="rId2"/>
          <a:stretch>
            <a:fillRect/>
          </a:stretch>
        </p:blipFill>
        <p:spPr>
          <a:xfrm>
            <a:off x="7008560" y="1207129"/>
            <a:ext cx="4962558" cy="3407623"/>
          </a:xfrm>
          <a:prstGeom prst="rect">
            <a:avLst/>
          </a:prstGeom>
        </p:spPr>
      </p:pic>
    </p:spTree>
    <p:extLst>
      <p:ext uri="{BB962C8B-B14F-4D97-AF65-F5344CB8AC3E}">
        <p14:creationId xmlns:p14="http://schemas.microsoft.com/office/powerpoint/2010/main" val="1377274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C52E540-1ED4-DC3B-DA79-341037D0B527}"/>
              </a:ext>
            </a:extLst>
          </p:cNvPr>
          <p:cNvSpPr>
            <a:spLocks noGrp="1"/>
          </p:cNvSpPr>
          <p:nvPr>
            <p:ph type="title"/>
          </p:nvPr>
        </p:nvSpPr>
        <p:spPr>
          <a:xfrm>
            <a:off x="2063288" y="2207088"/>
            <a:ext cx="8065423" cy="1804100"/>
          </a:xfrm>
          <a:ln w="38100">
            <a:solidFill>
              <a:schemeClr val="accent6">
                <a:lumMod val="50000"/>
              </a:schemeClr>
            </a:solidFill>
          </a:ln>
        </p:spPr>
        <p:txBody>
          <a:bodyPr>
            <a:normAutofit/>
          </a:bodyPr>
          <a:lstStyle/>
          <a:p>
            <a:r>
              <a:rPr lang="pl-PL" sz="3100" b="0" i="0" dirty="0">
                <a:effectLst/>
                <a:latin typeface="Arabic Typesetting" panose="03020402040406030203" pitchFamily="66" charset="-78"/>
                <a:cs typeface="Arabic Typesetting" panose="03020402040406030203" pitchFamily="66" charset="-78"/>
              </a:rPr>
              <a:t>Ewakuacja zgodna z WT i OP</a:t>
            </a:r>
            <a:endParaRPr lang="pl-PL" sz="31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043029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687124B1-0428-5718-C9A8-8C3C87F2898B}"/>
              </a:ext>
            </a:extLst>
          </p:cNvPr>
          <p:cNvSpPr txBox="1"/>
          <p:nvPr/>
        </p:nvSpPr>
        <p:spPr>
          <a:xfrm>
            <a:off x="125743" y="364653"/>
            <a:ext cx="11945544" cy="6001643"/>
          </a:xfrm>
          <a:prstGeom prst="rect">
            <a:avLst/>
          </a:prstGeom>
          <a:noFill/>
        </p:spPr>
        <p:txBody>
          <a:bodyPr wrap="square" rtlCol="0">
            <a:spAutoFit/>
          </a:bodyPr>
          <a:lstStyle/>
          <a:p>
            <a:pPr algn="l"/>
            <a:r>
              <a:rPr lang="pl-PL" sz="2400" b="1" dirty="0">
                <a:latin typeface="Arabic Typesetting" panose="03020402040406030203" pitchFamily="66" charset="-78"/>
                <a:cs typeface="Arabic Typesetting" panose="03020402040406030203" pitchFamily="66" charset="-78"/>
              </a:rPr>
              <a:t> Podstawowe wymagania określające warunki ewakuacji znajdują się w:</a:t>
            </a:r>
            <a:endParaRPr lang="en-GB" sz="2400" b="1" dirty="0">
              <a:latin typeface="Arabic Typesetting" panose="03020402040406030203" pitchFamily="66" charset="-78"/>
              <a:cs typeface="Arabic Typesetting" panose="03020402040406030203" pitchFamily="66" charset="-78"/>
            </a:endParaRPr>
          </a:p>
          <a:p>
            <a:pPr marL="285750" indent="-285750" algn="l">
              <a:buFont typeface="Wingdings" pitchFamily="2" charset="2"/>
              <a:buChar char="§"/>
            </a:pPr>
            <a:r>
              <a:rPr lang="pl-PL" sz="2400" dirty="0">
                <a:latin typeface="Arabic Typesetting" panose="03020402040406030203" pitchFamily="66" charset="-78"/>
                <a:cs typeface="Arabic Typesetting" panose="03020402040406030203" pitchFamily="66" charset="-78"/>
              </a:rPr>
              <a:t>Rozporządzeniu Ministra Infrastruktury z dnia 12 kwietnia 2002 r. w sprawie warunków technicznych, jakim powinny odpowiadać budynki i </a:t>
            </a:r>
            <a:r>
              <a:rPr lang="en-GB" sz="2400" dirty="0" err="1">
                <a:latin typeface="Arabic Typesetting" panose="03020402040406030203" pitchFamily="66" charset="-78"/>
                <a:cs typeface="Arabic Typesetting" panose="03020402040406030203" pitchFamily="66" charset="-78"/>
              </a:rPr>
              <a:t>ich</a:t>
            </a:r>
            <a:r>
              <a:rPr lang="en-GB" sz="2400" dirty="0">
                <a:latin typeface="Arabic Typesetting" panose="03020402040406030203" pitchFamily="66" charset="-78"/>
                <a:cs typeface="Arabic Typesetting" panose="03020402040406030203" pitchFamily="66" charset="-78"/>
              </a:rPr>
              <a:t> </a:t>
            </a:r>
            <a:r>
              <a:rPr lang="en-GB" sz="2400" dirty="0" err="1">
                <a:latin typeface="Arabic Typesetting" panose="03020402040406030203" pitchFamily="66" charset="-78"/>
                <a:cs typeface="Arabic Typesetting" panose="03020402040406030203" pitchFamily="66" charset="-78"/>
              </a:rPr>
              <a:t>usytuowanie</a:t>
            </a:r>
            <a:r>
              <a:rPr lang="en-GB" sz="2400" dirty="0">
                <a:latin typeface="Arabic Typesetting" panose="03020402040406030203" pitchFamily="66" charset="-78"/>
                <a:cs typeface="Arabic Typesetting" panose="03020402040406030203" pitchFamily="66" charset="-78"/>
              </a:rPr>
              <a:t> </a:t>
            </a:r>
            <a:r>
              <a:rPr lang="pl-PL" sz="2400" dirty="0">
                <a:latin typeface="Arabic Typesetting" panose="03020402040406030203" pitchFamily="66" charset="-78"/>
                <a:cs typeface="Arabic Typesetting" panose="03020402040406030203" pitchFamily="66" charset="-78"/>
              </a:rPr>
              <a:t>(zwanym dalej WT),</a:t>
            </a:r>
            <a:endParaRPr lang="en-GB" sz="2400" dirty="0">
              <a:latin typeface="Arabic Typesetting" panose="03020402040406030203" pitchFamily="66" charset="-78"/>
              <a:cs typeface="Arabic Typesetting" panose="03020402040406030203" pitchFamily="66" charset="-78"/>
            </a:endParaRPr>
          </a:p>
          <a:p>
            <a:pPr marL="285750" indent="-285750" algn="l">
              <a:buFont typeface="Wingdings" pitchFamily="2" charset="2"/>
              <a:buChar char="§"/>
            </a:pPr>
            <a:r>
              <a:rPr lang="pl-PL" sz="2400" dirty="0">
                <a:latin typeface="Arabic Typesetting" panose="03020402040406030203" pitchFamily="66" charset="-78"/>
                <a:cs typeface="Arabic Typesetting" panose="03020402040406030203" pitchFamily="66" charset="-78"/>
              </a:rPr>
              <a:t>Rozporządzeniu Ministra Spraw Wewnętrznych i Administracji z dnia 7 czerwca 2010 r. w sprawie ochrony przeciwpożarowej budynków, </a:t>
            </a:r>
            <a:r>
              <a:rPr lang="en-GB" sz="2400" dirty="0" err="1">
                <a:latin typeface="Arabic Typesetting" panose="03020402040406030203" pitchFamily="66" charset="-78"/>
                <a:cs typeface="Arabic Typesetting" panose="03020402040406030203" pitchFamily="66" charset="-78"/>
              </a:rPr>
              <a:t>innych</a:t>
            </a:r>
            <a:r>
              <a:rPr lang="en-GB" sz="2400" dirty="0">
                <a:latin typeface="Arabic Typesetting" panose="03020402040406030203" pitchFamily="66" charset="-78"/>
                <a:cs typeface="Arabic Typesetting" panose="03020402040406030203" pitchFamily="66" charset="-78"/>
              </a:rPr>
              <a:t> </a:t>
            </a:r>
            <a:r>
              <a:rPr lang="en-GB" sz="2400" dirty="0" err="1">
                <a:latin typeface="Arabic Typesetting" panose="03020402040406030203" pitchFamily="66" charset="-78"/>
                <a:cs typeface="Arabic Typesetting" panose="03020402040406030203" pitchFamily="66" charset="-78"/>
              </a:rPr>
              <a:t>obiektowych</a:t>
            </a:r>
            <a:r>
              <a:rPr lang="en-GB" sz="2400" dirty="0">
                <a:latin typeface="Arabic Typesetting" panose="03020402040406030203" pitchFamily="66" charset="-78"/>
                <a:cs typeface="Arabic Typesetting" panose="03020402040406030203" pitchFamily="66" charset="-78"/>
              </a:rPr>
              <a:t> </a:t>
            </a:r>
            <a:r>
              <a:rPr lang="pl-PL" sz="2400" dirty="0">
                <a:latin typeface="Arabic Typesetting" panose="03020402040406030203" pitchFamily="66" charset="-78"/>
                <a:cs typeface="Arabic Typesetting" panose="03020402040406030203" pitchFamily="66" charset="-78"/>
              </a:rPr>
              <a:t>budowlanych i terenów (zwanym dalej OP).</a:t>
            </a:r>
            <a:endParaRPr lang="en-GB" sz="2400" dirty="0">
              <a:latin typeface="Arabic Typesetting" panose="03020402040406030203" pitchFamily="66" charset="-78"/>
              <a:cs typeface="Arabic Typesetting" panose="03020402040406030203" pitchFamily="66" charset="-78"/>
            </a:endParaRPr>
          </a:p>
          <a:p>
            <a:pPr marL="285750" indent="-285750" algn="l">
              <a:buFont typeface="Wingdings" pitchFamily="2" charset="2"/>
              <a:buChar char="§"/>
            </a:pPr>
            <a:r>
              <a:rPr lang="pl-PL" sz="2400" dirty="0">
                <a:latin typeface="Arabic Typesetting" panose="03020402040406030203" pitchFamily="66" charset="-78"/>
                <a:cs typeface="Arabic Typesetting" panose="03020402040406030203" pitchFamily="66" charset="-78"/>
              </a:rPr>
              <a:t>Zgodnie z nimi budynek powinien być zaprojektowany i wykonany tak, aby zapewnić każdemu użytkownikowi i użytkowniczce możliwość ewakuacji,</a:t>
            </a:r>
            <a:r>
              <a:rPr lang="en-GB" sz="2400" dirty="0">
                <a:latin typeface="Arabic Typesetting" panose="03020402040406030203" pitchFamily="66" charset="-78"/>
                <a:cs typeface="Arabic Typesetting" panose="03020402040406030203" pitchFamily="66" charset="-78"/>
              </a:rPr>
              <a:t> </a:t>
            </a:r>
            <a:r>
              <a:rPr lang="pl-PL" sz="2400" dirty="0">
                <a:latin typeface="Arabic Typesetting" panose="03020402040406030203" pitchFamily="66" charset="-78"/>
                <a:cs typeface="Arabic Typesetting" panose="03020402040406030203" pitchFamily="66" charset="-78"/>
              </a:rPr>
              <a:t>co w OP opisane jest w następujący sposób:</a:t>
            </a:r>
            <a:endParaRPr lang="en-GB" sz="2400" dirty="0">
              <a:latin typeface="Arabic Typesetting" panose="03020402040406030203" pitchFamily="66" charset="-78"/>
              <a:cs typeface="Arabic Typesetting" panose="03020402040406030203" pitchFamily="66" charset="-78"/>
            </a:endParaRPr>
          </a:p>
          <a:p>
            <a:pPr marL="742950" lvl="1" indent="-285750">
              <a:buFont typeface="Wingdings" pitchFamily="2" charset="2"/>
              <a:buChar char="§"/>
            </a:pPr>
            <a:r>
              <a:rPr lang="pl-PL" sz="2400" dirty="0">
                <a:latin typeface="Arabic Typesetting" panose="03020402040406030203" pitchFamily="66" charset="-78"/>
                <a:cs typeface="Arabic Typesetting" panose="03020402040406030203" pitchFamily="66" charset="-78"/>
              </a:rPr>
              <a:t>§ 15.1. Z każdego miejsca w obiekcie, przeznaczonego do przebywania ludzi, zapewnia się odpowiednie warunki ewakuacji, umożliwiające szybkie </a:t>
            </a:r>
            <a:r>
              <a:rPr lang="en-GB" sz="2400" dirty="0">
                <a:latin typeface="Arabic Typesetting" panose="03020402040406030203" pitchFamily="66" charset="-78"/>
                <a:cs typeface="Arabic Typesetting" panose="03020402040406030203" pitchFamily="66" charset="-78"/>
              </a:rPr>
              <a:t>i </a:t>
            </a:r>
            <a:r>
              <a:rPr lang="en-GB" sz="2400" dirty="0" err="1">
                <a:latin typeface="Arabic Typesetting" panose="03020402040406030203" pitchFamily="66" charset="-78"/>
                <a:cs typeface="Arabic Typesetting" panose="03020402040406030203" pitchFamily="66" charset="-78"/>
              </a:rPr>
              <a:t>bezpieczne</a:t>
            </a:r>
            <a:r>
              <a:rPr lang="en-GB" sz="2400" dirty="0">
                <a:latin typeface="Arabic Typesetting" panose="03020402040406030203" pitchFamily="66" charset="-78"/>
                <a:cs typeface="Arabic Typesetting" panose="03020402040406030203" pitchFamily="66" charset="-78"/>
              </a:rPr>
              <a:t> </a:t>
            </a:r>
            <a:r>
              <a:rPr lang="pl-PL" sz="2400" dirty="0">
                <a:latin typeface="Arabic Typesetting" panose="03020402040406030203" pitchFamily="66" charset="-78"/>
                <a:cs typeface="Arabic Typesetting" panose="03020402040406030203" pitchFamily="66" charset="-78"/>
              </a:rPr>
              <a:t>opuszczenie strefy zagrożonej lub objętej pożarem, dostosowanie do liczby i stanu sprawności osób przebywających w obiekcie </a:t>
            </a:r>
            <a:r>
              <a:rPr lang="pl-PL" sz="2400" dirty="0" err="1">
                <a:latin typeface="Arabic Typesetting" panose="03020402040406030203" pitchFamily="66" charset="-78"/>
                <a:cs typeface="Arabic Typesetting" panose="03020402040406030203" pitchFamily="66" charset="-78"/>
              </a:rPr>
              <a:t>orazjego</a:t>
            </a:r>
            <a:r>
              <a:rPr lang="pl-PL" sz="2400" dirty="0">
                <a:latin typeface="Arabic Typesetting" panose="03020402040406030203" pitchFamily="66" charset="-78"/>
                <a:cs typeface="Arabic Typesetting" panose="03020402040406030203" pitchFamily="66" charset="-78"/>
              </a:rPr>
              <a:t> funkcji, konstrukcji i wymiarów, a także zastosowanie technicznych środków zabezpieczenia przeciwpożarowego […].</a:t>
            </a:r>
            <a:endParaRPr lang="en-GB" sz="2400" dirty="0">
              <a:latin typeface="Arabic Typesetting" panose="03020402040406030203" pitchFamily="66" charset="-78"/>
              <a:cs typeface="Arabic Typesetting" panose="03020402040406030203" pitchFamily="66" charset="-78"/>
            </a:endParaRPr>
          </a:p>
          <a:p>
            <a:pPr marL="285750" indent="-285750" algn="l">
              <a:buFont typeface="Wingdings" pitchFamily="2" charset="2"/>
              <a:buChar char="§"/>
            </a:pPr>
            <a:r>
              <a:rPr lang="pl-PL" sz="2400" dirty="0">
                <a:latin typeface="Arabic Typesetting" panose="03020402040406030203" pitchFamily="66" charset="-78"/>
                <a:cs typeface="Arabic Typesetting" panose="03020402040406030203" pitchFamily="66" charset="-78"/>
              </a:rPr>
              <a:t>Użytkownicy poruszając się drogami komunikacji ogólnej, zwanymi drogami ewakuacyjnymi, powinni mieć możliwość opuszczenia zagrożonej strefy</a:t>
            </a:r>
            <a:r>
              <a:rPr lang="en-GB" sz="2400" dirty="0">
                <a:latin typeface="Arabic Typesetting" panose="03020402040406030203" pitchFamily="66" charset="-78"/>
                <a:cs typeface="Arabic Typesetting" panose="03020402040406030203" pitchFamily="66" charset="-78"/>
              </a:rPr>
              <a:t> </a:t>
            </a:r>
            <a:r>
              <a:rPr lang="pl-PL" sz="2400" dirty="0">
                <a:latin typeface="Arabic Typesetting" panose="03020402040406030203" pitchFamily="66" charset="-78"/>
                <a:cs typeface="Arabic Typesetting" panose="03020402040406030203" pitchFamily="66" charset="-78"/>
              </a:rPr>
              <a:t>i udania się do miejsca bezpiecznego, co określone jest w WT następująco:</a:t>
            </a:r>
            <a:endParaRPr lang="en-GB" sz="2400" dirty="0">
              <a:latin typeface="Arabic Typesetting" panose="03020402040406030203" pitchFamily="66" charset="-78"/>
              <a:cs typeface="Arabic Typesetting" panose="03020402040406030203" pitchFamily="66" charset="-78"/>
            </a:endParaRPr>
          </a:p>
          <a:p>
            <a:pPr marL="742950" lvl="1" indent="-285750">
              <a:buFont typeface="Wingdings" pitchFamily="2" charset="2"/>
              <a:buChar char="§"/>
            </a:pPr>
            <a:r>
              <a:rPr lang="pl-PL" sz="2400" dirty="0">
                <a:latin typeface="Arabic Typesetting" panose="03020402040406030203" pitchFamily="66" charset="-78"/>
                <a:cs typeface="Arabic Typesetting" panose="03020402040406030203" pitchFamily="66" charset="-78"/>
              </a:rPr>
              <a:t> § 236.1. Z pomieszczeń przeznaczonych na pobyt ludzi powinna być zapewniona możliwość ewakuacji w bezpieczne miejsce na </a:t>
            </a:r>
            <a:r>
              <a:rPr lang="en-GB" sz="2400" dirty="0" err="1">
                <a:latin typeface="Arabic Typesetting" panose="03020402040406030203" pitchFamily="66" charset="-78"/>
                <a:cs typeface="Arabic Typesetting" panose="03020402040406030203" pitchFamily="66" charset="-78"/>
              </a:rPr>
              <a:t>zewnątrz</a:t>
            </a:r>
            <a:r>
              <a:rPr lang="en-GB" sz="2400" dirty="0">
                <a:latin typeface="Arabic Typesetting" panose="03020402040406030203" pitchFamily="66" charset="-78"/>
                <a:cs typeface="Arabic Typesetting" panose="03020402040406030203" pitchFamily="66" charset="-78"/>
              </a:rPr>
              <a:t> </a:t>
            </a:r>
            <a:r>
              <a:rPr lang="en-GB" sz="2400" dirty="0" err="1">
                <a:latin typeface="Arabic Typesetting" panose="03020402040406030203" pitchFamily="66" charset="-78"/>
                <a:cs typeface="Arabic Typesetting" panose="03020402040406030203" pitchFamily="66" charset="-78"/>
              </a:rPr>
              <a:t>budynku</a:t>
            </a:r>
            <a:r>
              <a:rPr lang="pl-PL" sz="2400" dirty="0">
                <a:latin typeface="Arabic Typesetting" panose="03020402040406030203" pitchFamily="66" charset="-78"/>
                <a:cs typeface="Arabic Typesetting" panose="03020402040406030203" pitchFamily="66" charset="-78"/>
              </a:rPr>
              <a:t> lub do sąsiedniej strefy pożarowej, bezpośrednio drogami komunikacji ogólnej, zwanymi dalej «drogami ewakuacyjnymi».</a:t>
            </a:r>
          </a:p>
        </p:txBody>
      </p:sp>
    </p:spTree>
    <p:extLst>
      <p:ext uri="{BB962C8B-B14F-4D97-AF65-F5344CB8AC3E}">
        <p14:creationId xmlns:p14="http://schemas.microsoft.com/office/powerpoint/2010/main" val="2487986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Obraz 1">
            <a:extLst>
              <a:ext uri="{FF2B5EF4-FFF2-40B4-BE49-F238E27FC236}">
                <a16:creationId xmlns:a16="http://schemas.microsoft.com/office/drawing/2014/main" id="{F790DA92-3352-9245-8080-6EB20E26530B}"/>
              </a:ext>
            </a:extLst>
          </p:cNvPr>
          <p:cNvPicPr>
            <a:picLocks noChangeAspect="1"/>
          </p:cNvPicPr>
          <p:nvPr/>
        </p:nvPicPr>
        <p:blipFill rotWithShape="1">
          <a:blip r:embed="rId2">
            <a:alphaModFix amt="40000"/>
          </a:blip>
          <a:srcRect t="3735" b="16760"/>
          <a:stretch/>
        </p:blipFill>
        <p:spPr>
          <a:xfrm>
            <a:off x="20" y="10"/>
            <a:ext cx="12191980" cy="6857990"/>
          </a:xfrm>
          <a:prstGeom prst="rect">
            <a:avLst/>
          </a:prstGeom>
        </p:spPr>
      </p:pic>
      <p:sp>
        <p:nvSpPr>
          <p:cNvPr id="6" name="pole tekstowe 5">
            <a:extLst>
              <a:ext uri="{FF2B5EF4-FFF2-40B4-BE49-F238E27FC236}">
                <a16:creationId xmlns:a16="http://schemas.microsoft.com/office/drawing/2014/main" id="{96CE0EE0-2F1E-DAA6-61BF-FADA5A6273CC}"/>
              </a:ext>
            </a:extLst>
          </p:cNvPr>
          <p:cNvSpPr txBox="1"/>
          <p:nvPr/>
        </p:nvSpPr>
        <p:spPr>
          <a:xfrm>
            <a:off x="407267" y="1097592"/>
            <a:ext cx="11377465" cy="466281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l-PL" sz="2700" b="0" i="0" dirty="0">
                <a:effectLst/>
                <a:latin typeface="Arabic Typesetting" panose="03020402040406030203" pitchFamily="66" charset="-78"/>
                <a:cs typeface="Arabic Typesetting" panose="03020402040406030203" pitchFamily="66" charset="-78"/>
              </a:rPr>
              <a:t>Tym bezpiecznym miejscem może być inna strefa pożarowa lub wyznaczony punkt zbiórki do ewakuacji na</a:t>
            </a:r>
            <a:r>
              <a:rPr lang="en-GB" sz="2700" dirty="0">
                <a:latin typeface="Arabic Typesetting" panose="03020402040406030203" pitchFamily="66" charset="-78"/>
                <a:cs typeface="Arabic Typesetting" panose="03020402040406030203" pitchFamily="66" charset="-78"/>
              </a:rPr>
              <a:t> </a:t>
            </a:r>
            <a:r>
              <a:rPr lang="pl-PL" sz="2700" b="0" i="0" dirty="0">
                <a:effectLst/>
                <a:latin typeface="Arabic Typesetting" panose="03020402040406030203" pitchFamily="66" charset="-78"/>
                <a:cs typeface="Arabic Typesetting" panose="03020402040406030203" pitchFamily="66" charset="-78"/>
              </a:rPr>
              <a:t>zewnątrz obiektu</a:t>
            </a:r>
            <a:r>
              <a:rPr lang="en-GB" sz="2700" b="0" i="0" dirty="0">
                <a:effectLst/>
                <a:latin typeface="Arabic Typesetting" panose="03020402040406030203" pitchFamily="66" charset="-78"/>
                <a:cs typeface="Arabic Typesetting" panose="03020402040406030203" pitchFamily="66" charset="-78"/>
              </a:rPr>
              <a:t>. </a:t>
            </a:r>
          </a:p>
          <a:p>
            <a:endParaRPr lang="en-GB" sz="2700" b="0" i="0" dirty="0">
              <a:effectLst/>
              <a:latin typeface="Arabic Typesetting" panose="03020402040406030203" pitchFamily="66" charset="-78"/>
              <a:cs typeface="Arabic Typesetting" panose="03020402040406030203" pitchFamily="66" charset="-78"/>
            </a:endParaRPr>
          </a:p>
          <a:p>
            <a:r>
              <a:rPr lang="pl-PL" sz="2700" b="1" i="0" dirty="0">
                <a:effectLst/>
                <a:latin typeface="Arabic Typesetting" panose="03020402040406030203" pitchFamily="66" charset="-78"/>
                <a:cs typeface="Arabic Typesetting" panose="03020402040406030203" pitchFamily="66" charset="-78"/>
              </a:rPr>
              <a:t>Poniżej aktualne wymagania WT i OP dla budynków w zakresie ewakuacji:</a:t>
            </a:r>
            <a:endParaRPr lang="en-GB" sz="2700" b="1" i="0" dirty="0">
              <a:effectLst/>
              <a:latin typeface="Arabic Typesetting" panose="03020402040406030203" pitchFamily="66" charset="-78"/>
              <a:cs typeface="Arabic Typesetting" panose="03020402040406030203" pitchFamily="66" charset="-78"/>
            </a:endParaRPr>
          </a:p>
          <a:p>
            <a:endParaRPr lang="en-GB" sz="2700" dirty="0">
              <a:latin typeface="Arabic Typesetting" panose="03020402040406030203" pitchFamily="66" charset="-78"/>
              <a:cs typeface="Arabic Typesetting" panose="03020402040406030203" pitchFamily="66" charset="-78"/>
            </a:endParaRPr>
          </a:p>
          <a:p>
            <a:pPr marL="285750" indent="-285750">
              <a:buFont typeface="Wingdings" pitchFamily="2" charset="2"/>
              <a:buChar char="§"/>
            </a:pPr>
            <a:r>
              <a:rPr lang="pl-PL" sz="2700" b="0" i="0" dirty="0">
                <a:effectLst/>
                <a:latin typeface="Arabic Typesetting" panose="03020402040406030203" pitchFamily="66" charset="-78"/>
                <a:cs typeface="Arabic Typesetting" panose="03020402040406030203" pitchFamily="66" charset="-78"/>
              </a:rPr>
              <a:t>Rozporządzenie WT określa architektoniczne wymagania dla budynku:</a:t>
            </a:r>
            <a:endParaRPr lang="en-GB" sz="2700" dirty="0">
              <a:latin typeface="Arabic Typesetting" panose="03020402040406030203" pitchFamily="66" charset="-78"/>
              <a:cs typeface="Arabic Typesetting" panose="03020402040406030203" pitchFamily="66" charset="-78"/>
            </a:endParaRPr>
          </a:p>
          <a:p>
            <a:pPr marL="742950" lvl="1" indent="-285750">
              <a:buFont typeface="Wingdings" pitchFamily="2" charset="2"/>
              <a:buChar char="§"/>
            </a:pPr>
            <a:r>
              <a:rPr lang="pl-PL" sz="2700" b="0" i="0" dirty="0">
                <a:effectLst/>
                <a:latin typeface="Arabic Typesetting" panose="03020402040406030203" pitchFamily="66" charset="-78"/>
                <a:cs typeface="Arabic Typesetting" panose="03020402040406030203" pitchFamily="66" charset="-78"/>
              </a:rPr>
              <a:t>wymiary dróg ewakuacyjnych (szerokość, wysokość i długość),</a:t>
            </a:r>
            <a:endParaRPr lang="en-GB" sz="2700" dirty="0">
              <a:latin typeface="Arabic Typesetting" panose="03020402040406030203" pitchFamily="66" charset="-78"/>
              <a:cs typeface="Arabic Typesetting" panose="03020402040406030203" pitchFamily="66" charset="-78"/>
            </a:endParaRPr>
          </a:p>
          <a:p>
            <a:pPr marL="742950" lvl="1" indent="-285750">
              <a:buFont typeface="Wingdings" pitchFamily="2" charset="2"/>
              <a:buChar char="§"/>
            </a:pPr>
            <a:r>
              <a:rPr lang="pl-PL" sz="2700" b="0" i="0" dirty="0">
                <a:effectLst/>
                <a:latin typeface="Arabic Typesetting" panose="03020402040406030203" pitchFamily="66" charset="-78"/>
                <a:cs typeface="Arabic Typesetting" panose="03020402040406030203" pitchFamily="66" charset="-78"/>
              </a:rPr>
              <a:t>wymiary i sposób otwierania drzwi znajdujących się na drogach ewakuacyjnych,</a:t>
            </a:r>
            <a:endParaRPr lang="en-GB" sz="2700" dirty="0">
              <a:latin typeface="Arabic Typesetting" panose="03020402040406030203" pitchFamily="66" charset="-78"/>
              <a:cs typeface="Arabic Typesetting" panose="03020402040406030203" pitchFamily="66" charset="-78"/>
            </a:endParaRPr>
          </a:p>
          <a:p>
            <a:pPr marL="742950" lvl="1" indent="-285750">
              <a:buFont typeface="Wingdings" pitchFamily="2" charset="2"/>
              <a:buChar char="§"/>
            </a:pPr>
            <a:r>
              <a:rPr lang="pl-PL" sz="2700" b="0" i="0" dirty="0">
                <a:effectLst/>
                <a:latin typeface="Arabic Typesetting" panose="03020402040406030203" pitchFamily="66" charset="-78"/>
                <a:cs typeface="Arabic Typesetting" panose="03020402040406030203" pitchFamily="66" charset="-78"/>
              </a:rPr>
              <a:t>sposób zabezpieczenia przed dymem na drogach (podział na odcinki, oddymianie lub zabezpieczenie przed zadymieniem).</a:t>
            </a:r>
            <a:endParaRPr lang="pl-PL" sz="2700" dirty="0">
              <a:effectLst/>
              <a:latin typeface="Arabic Typesetting" panose="03020402040406030203" pitchFamily="66" charset="-78"/>
              <a:cs typeface="Arabic Typesetting" panose="03020402040406030203" pitchFamily="66" charset="-78"/>
            </a:endParaRPr>
          </a:p>
          <a:p>
            <a:pPr algn="l"/>
            <a:endParaRPr lang="pl-PL" sz="27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638903362"/>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Obraz 1">
            <a:extLst>
              <a:ext uri="{FF2B5EF4-FFF2-40B4-BE49-F238E27FC236}">
                <a16:creationId xmlns:a16="http://schemas.microsoft.com/office/drawing/2014/main" id="{F790DA92-3352-9245-8080-6EB20E26530B}"/>
              </a:ext>
            </a:extLst>
          </p:cNvPr>
          <p:cNvPicPr>
            <a:picLocks noChangeAspect="1"/>
          </p:cNvPicPr>
          <p:nvPr/>
        </p:nvPicPr>
        <p:blipFill rotWithShape="1">
          <a:blip r:embed="rId2">
            <a:alphaModFix amt="40000"/>
          </a:blip>
          <a:srcRect t="3735" b="16760"/>
          <a:stretch/>
        </p:blipFill>
        <p:spPr>
          <a:xfrm>
            <a:off x="20" y="10"/>
            <a:ext cx="12191980" cy="6857990"/>
          </a:xfrm>
          <a:prstGeom prst="rect">
            <a:avLst/>
          </a:prstGeom>
        </p:spPr>
      </p:pic>
      <p:sp>
        <p:nvSpPr>
          <p:cNvPr id="6" name="pole tekstowe 5">
            <a:extLst>
              <a:ext uri="{FF2B5EF4-FFF2-40B4-BE49-F238E27FC236}">
                <a16:creationId xmlns:a16="http://schemas.microsoft.com/office/drawing/2014/main" id="{96CE0EE0-2F1E-DAA6-61BF-FADA5A6273CC}"/>
              </a:ext>
            </a:extLst>
          </p:cNvPr>
          <p:cNvSpPr txBox="1"/>
          <p:nvPr/>
        </p:nvSpPr>
        <p:spPr>
          <a:xfrm>
            <a:off x="407267" y="2136338"/>
            <a:ext cx="11377465" cy="258532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l-PL" sz="2700" b="1" i="0" dirty="0">
                <a:effectLst/>
                <a:latin typeface="Arabic Typesetting" panose="03020402040406030203" pitchFamily="66" charset="-78"/>
                <a:cs typeface="Arabic Typesetting" panose="03020402040406030203" pitchFamily="66" charset="-78"/>
              </a:rPr>
              <a:t> Rozporządzenie OP skupia się na fazie użytkowej budynku, określając wymagania dotyczące m.in.:</a:t>
            </a:r>
            <a:endParaRPr lang="en-GB" sz="2700" b="1" i="0" dirty="0">
              <a:effectLst/>
              <a:latin typeface="Arabic Typesetting" panose="03020402040406030203" pitchFamily="66" charset="-78"/>
              <a:cs typeface="Arabic Typesetting" panose="03020402040406030203" pitchFamily="66" charset="-78"/>
            </a:endParaRPr>
          </a:p>
          <a:p>
            <a:pPr marL="457200" indent="-457200">
              <a:buFont typeface="Wingdings" pitchFamily="2" charset="2"/>
              <a:buChar char="§"/>
            </a:pPr>
            <a:r>
              <a:rPr lang="pl-PL" sz="2700" b="0" i="0" dirty="0">
                <a:effectLst/>
                <a:latin typeface="Arabic Typesetting" panose="03020402040406030203" pitchFamily="66" charset="-78"/>
                <a:cs typeface="Arabic Typesetting" panose="03020402040406030203" pitchFamily="66" charset="-78"/>
              </a:rPr>
              <a:t> czynności zabronionych (które mogłyby utrudnić lub uniemożliwić ewakuację) i obowiązków w </a:t>
            </a:r>
            <a:r>
              <a:rPr lang="en-GB" sz="2700" b="0" i="0" dirty="0" err="1">
                <a:effectLst/>
                <a:latin typeface="Arabic Typesetting" panose="03020402040406030203" pitchFamily="66" charset="-78"/>
                <a:cs typeface="Arabic Typesetting" panose="03020402040406030203" pitchFamily="66" charset="-78"/>
              </a:rPr>
              <a:t>zakresie</a:t>
            </a:r>
            <a:r>
              <a:rPr lang="en-GB" sz="2700" b="0" i="0" dirty="0">
                <a:effectLst/>
                <a:latin typeface="Arabic Typesetting" panose="03020402040406030203" pitchFamily="66" charset="-78"/>
                <a:cs typeface="Arabic Typesetting" panose="03020402040406030203" pitchFamily="66" charset="-78"/>
              </a:rPr>
              <a:t> </a:t>
            </a:r>
            <a:r>
              <a:rPr lang="en-GB" sz="2700" b="0" i="0" dirty="0" err="1">
                <a:effectLst/>
                <a:latin typeface="Arabic Typesetting" panose="03020402040406030203" pitchFamily="66" charset="-78"/>
                <a:cs typeface="Arabic Typesetting" panose="03020402040406030203" pitchFamily="66" charset="-78"/>
              </a:rPr>
              <a:t>ochrony</a:t>
            </a:r>
            <a:r>
              <a:rPr lang="en-GB" sz="2700" b="0" i="0" dirty="0">
                <a:effectLst/>
                <a:latin typeface="Arabic Typesetting" panose="03020402040406030203" pitchFamily="66" charset="-78"/>
                <a:cs typeface="Arabic Typesetting" panose="03020402040406030203" pitchFamily="66" charset="-78"/>
              </a:rPr>
              <a:t> </a:t>
            </a:r>
            <a:r>
              <a:rPr lang="pl-PL" sz="2700" b="0" i="0" dirty="0">
                <a:effectLst/>
                <a:latin typeface="Arabic Typesetting" panose="03020402040406030203" pitchFamily="66" charset="-78"/>
                <a:cs typeface="Arabic Typesetting" panose="03020402040406030203" pitchFamily="66" charset="-78"/>
              </a:rPr>
              <a:t>przeciwpożarowej,</a:t>
            </a:r>
            <a:endParaRPr lang="en-GB" sz="2700" b="0" i="0" dirty="0">
              <a:effectLst/>
              <a:latin typeface="Arabic Typesetting" panose="03020402040406030203" pitchFamily="66" charset="-78"/>
              <a:cs typeface="Arabic Typesetting" panose="03020402040406030203" pitchFamily="66" charset="-78"/>
            </a:endParaRPr>
          </a:p>
          <a:p>
            <a:pPr marL="457200" indent="-457200">
              <a:buFont typeface="Wingdings" pitchFamily="2" charset="2"/>
              <a:buChar char="§"/>
            </a:pPr>
            <a:r>
              <a:rPr lang="pl-PL" sz="2700" b="0" i="0" dirty="0">
                <a:effectLst/>
                <a:latin typeface="Arabic Typesetting" panose="03020402040406030203" pitchFamily="66" charset="-78"/>
                <a:cs typeface="Arabic Typesetting" panose="03020402040406030203" pitchFamily="66" charset="-78"/>
              </a:rPr>
              <a:t>oznakowania dróg ewakuacyjnych oraz urządzeń przeciwpożarowych i sprzętu ewakuacyjnego,</a:t>
            </a:r>
            <a:endParaRPr lang="en-GB" sz="2700" b="0" i="0" dirty="0">
              <a:effectLst/>
              <a:latin typeface="Arabic Typesetting" panose="03020402040406030203" pitchFamily="66" charset="-78"/>
              <a:cs typeface="Arabic Typesetting" panose="03020402040406030203" pitchFamily="66" charset="-78"/>
            </a:endParaRPr>
          </a:p>
          <a:p>
            <a:pPr marL="457200" indent="-457200">
              <a:buFont typeface="Wingdings" pitchFamily="2" charset="2"/>
              <a:buChar char="§"/>
            </a:pPr>
            <a:r>
              <a:rPr lang="pl-PL" sz="2700" b="0" i="0" dirty="0">
                <a:effectLst/>
                <a:latin typeface="Arabic Typesetting" panose="03020402040406030203" pitchFamily="66" charset="-78"/>
                <a:cs typeface="Arabic Typesetting" panose="03020402040406030203" pitchFamily="66" charset="-78"/>
              </a:rPr>
              <a:t> procedur ewakuacyjnych (w tym praktycznego sprawdzenia organizacji oraz warunków ewakuacji </a:t>
            </a:r>
            <a:r>
              <a:rPr lang="en-GB" sz="2700" b="0" i="0" dirty="0">
                <a:effectLst/>
                <a:latin typeface="Arabic Typesetting" panose="03020402040406030203" pitchFamily="66" charset="-78"/>
                <a:cs typeface="Arabic Typesetting" panose="03020402040406030203" pitchFamily="66" charset="-78"/>
              </a:rPr>
              <a:t>z całego</a:t>
            </a:r>
            <a:r>
              <a:rPr lang="pl-PL" sz="2700" b="0" i="0" dirty="0">
                <a:effectLst/>
                <a:latin typeface="Arabic Typesetting" panose="03020402040406030203" pitchFamily="66" charset="-78"/>
                <a:cs typeface="Arabic Typesetting" panose="03020402040406030203" pitchFamily="66" charset="-78"/>
              </a:rPr>
              <a:t> obiektu) i sporządzania instrukcji bezpieczeństwa pożarowego.</a:t>
            </a:r>
            <a:endParaRPr lang="pl-PL" sz="27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147281030"/>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B47CA096-5AC8-3789-6B88-815A131F816B}"/>
              </a:ext>
            </a:extLst>
          </p:cNvPr>
          <p:cNvSpPr txBox="1"/>
          <p:nvPr/>
        </p:nvSpPr>
        <p:spPr>
          <a:xfrm>
            <a:off x="6096000" y="1305341"/>
            <a:ext cx="5623209" cy="3831818"/>
          </a:xfrm>
          <a:prstGeom prst="rect">
            <a:avLst/>
          </a:prstGeom>
          <a:noFill/>
        </p:spPr>
        <p:txBody>
          <a:bodyPr wrap="square" rtlCol="0">
            <a:spAutoFit/>
          </a:bodyPr>
          <a:lstStyle/>
          <a:p>
            <a:pPr algn="l"/>
            <a:r>
              <a:rPr lang="pl-PL" sz="2700" dirty="0">
                <a:latin typeface="Arabic Typesetting" panose="03020402040406030203" pitchFamily="66" charset="-78"/>
                <a:cs typeface="Arabic Typesetting" panose="03020402040406030203" pitchFamily="66" charset="-78"/>
              </a:rPr>
              <a:t> Generalnie pojęcie „droga ewakuacyjna” należy rozumieć jako drogę z dowolnego miejsca </a:t>
            </a:r>
            <a:r>
              <a:rPr lang="en-GB" sz="2700" dirty="0">
                <a:latin typeface="Arabic Typesetting" panose="03020402040406030203" pitchFamily="66" charset="-78"/>
                <a:cs typeface="Arabic Typesetting" panose="03020402040406030203" pitchFamily="66" charset="-78"/>
              </a:rPr>
              <a:t>w </a:t>
            </a:r>
            <a:r>
              <a:rPr lang="en-GB" sz="2700" dirty="0" err="1">
                <a:latin typeface="Arabic Typesetting" panose="03020402040406030203" pitchFamily="66" charset="-78"/>
                <a:cs typeface="Arabic Typesetting" panose="03020402040406030203" pitchFamily="66" charset="-78"/>
              </a:rPr>
              <a:t>obiekcie</a:t>
            </a:r>
            <a:r>
              <a:rPr lang="en-GB" sz="2700" dirty="0">
                <a:latin typeface="Arabic Typesetting" panose="03020402040406030203" pitchFamily="66" charset="-78"/>
                <a:cs typeface="Arabic Typesetting" panose="03020402040406030203" pitchFamily="66" charset="-78"/>
              </a:rPr>
              <a:t> </a:t>
            </a:r>
            <a:r>
              <a:rPr lang="pl-PL" sz="2700" dirty="0">
                <a:latin typeface="Arabic Typesetting" panose="03020402040406030203" pitchFamily="66" charset="-78"/>
                <a:cs typeface="Arabic Typesetting" panose="03020402040406030203" pitchFamily="66" charset="-78"/>
              </a:rPr>
              <a:t>, w którym może przebywać człowiek, do miejsca, w którym jest on bezpieczny. </a:t>
            </a:r>
            <a:r>
              <a:rPr lang="en-GB" sz="2700" dirty="0">
                <a:latin typeface="Arabic Typesetting" panose="03020402040406030203" pitchFamily="66" charset="-78"/>
                <a:cs typeface="Arabic Typesetting" panose="03020402040406030203" pitchFamily="66" charset="-78"/>
              </a:rPr>
              <a:t>WTO </a:t>
            </a:r>
            <a:r>
              <a:rPr lang="en-GB" sz="2700" dirty="0" err="1">
                <a:latin typeface="Arabic Typesetting" panose="03020402040406030203" pitchFamily="66" charset="-78"/>
                <a:cs typeface="Arabic Typesetting" panose="03020402040406030203" pitchFamily="66" charset="-78"/>
              </a:rPr>
              <a:t>określą</a:t>
            </a:r>
            <a:r>
              <a:rPr lang="en-GB" sz="2700" dirty="0">
                <a:latin typeface="Arabic Typesetting" panose="03020402040406030203" pitchFamily="66" charset="-78"/>
                <a:cs typeface="Arabic Typesetting" panose="03020402040406030203" pitchFamily="66" charset="-78"/>
              </a:rPr>
              <a:t> ją</a:t>
            </a:r>
            <a:r>
              <a:rPr lang="pl-PL" sz="2700" dirty="0">
                <a:latin typeface="Arabic Typesetting" panose="03020402040406030203" pitchFamily="66" charset="-78"/>
                <a:cs typeface="Arabic Typesetting" panose="03020402040406030203" pitchFamily="66" charset="-78"/>
              </a:rPr>
              <a:t>, że to miejsce może być inną strefą pożarową lub wyjściem z budynku. Przepisy OP</a:t>
            </a:r>
            <a:r>
              <a:rPr lang="en-GB" sz="2700" dirty="0">
                <a:latin typeface="Arabic Typesetting" panose="03020402040406030203" pitchFamily="66" charset="-78"/>
                <a:cs typeface="Arabic Typesetting" panose="03020402040406030203" pitchFamily="66" charset="-78"/>
              </a:rPr>
              <a:t> </a:t>
            </a:r>
            <a:r>
              <a:rPr lang="pl-PL" sz="2700" dirty="0">
                <a:latin typeface="Arabic Typesetting" panose="03020402040406030203" pitchFamily="66" charset="-78"/>
                <a:cs typeface="Arabic Typesetting" panose="03020402040406030203" pitchFamily="66" charset="-78"/>
              </a:rPr>
              <a:t>wymagają dodatkowo wskazania miejsca zbiórki na ewakuację, nie określając jednak, gdzie </a:t>
            </a:r>
            <a:r>
              <a:rPr lang="en-GB" sz="2700" dirty="0">
                <a:latin typeface="Arabic Typesetting" panose="03020402040406030203" pitchFamily="66" charset="-78"/>
                <a:cs typeface="Arabic Typesetting" panose="03020402040406030203" pitchFamily="66" charset="-78"/>
              </a:rPr>
              <a:t>ten </a:t>
            </a:r>
            <a:r>
              <a:rPr lang="en-GB" sz="2700" dirty="0" err="1">
                <a:latin typeface="Arabic Typesetting" panose="03020402040406030203" pitchFamily="66" charset="-78"/>
                <a:cs typeface="Arabic Typesetting" panose="03020402040406030203" pitchFamily="66" charset="-78"/>
              </a:rPr>
              <a:t>punkt</a:t>
            </a:r>
            <a:r>
              <a:rPr lang="en-GB" sz="2700" dirty="0">
                <a:latin typeface="Arabic Typesetting" panose="03020402040406030203" pitchFamily="66" charset="-78"/>
                <a:cs typeface="Arabic Typesetting" panose="03020402040406030203" pitchFamily="66" charset="-78"/>
              </a:rPr>
              <a:t> </a:t>
            </a:r>
            <a:r>
              <a:rPr lang="pl-PL" sz="2700" dirty="0">
                <a:latin typeface="Arabic Typesetting" panose="03020402040406030203" pitchFamily="66" charset="-78"/>
                <a:cs typeface="Arabic Typesetting" panose="03020402040406030203" pitchFamily="66" charset="-78"/>
              </a:rPr>
              <a:t>powinien się znajdować. Same drogi ewakuacyjne dzieli się na odcinki:</a:t>
            </a:r>
          </a:p>
        </p:txBody>
      </p:sp>
      <p:pic>
        <p:nvPicPr>
          <p:cNvPr id="3" name="Obraz 2">
            <a:extLst>
              <a:ext uri="{FF2B5EF4-FFF2-40B4-BE49-F238E27FC236}">
                <a16:creationId xmlns:a16="http://schemas.microsoft.com/office/drawing/2014/main" id="{27BA3CD4-0EA7-B40F-EB63-95C90EBE8D7B}"/>
              </a:ext>
            </a:extLst>
          </p:cNvPr>
          <p:cNvPicPr>
            <a:picLocks noChangeAspect="1"/>
          </p:cNvPicPr>
          <p:nvPr/>
        </p:nvPicPr>
        <p:blipFill>
          <a:blip r:embed="rId2"/>
          <a:stretch>
            <a:fillRect/>
          </a:stretch>
        </p:blipFill>
        <p:spPr>
          <a:xfrm>
            <a:off x="472791" y="1305341"/>
            <a:ext cx="4660900" cy="3886200"/>
          </a:xfrm>
          <a:prstGeom prst="rect">
            <a:avLst/>
          </a:prstGeom>
        </p:spPr>
      </p:pic>
    </p:spTree>
    <p:extLst>
      <p:ext uri="{BB962C8B-B14F-4D97-AF65-F5344CB8AC3E}">
        <p14:creationId xmlns:p14="http://schemas.microsoft.com/office/powerpoint/2010/main" val="1250278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1D1FDC1A-3695-481C-04BC-C9E300FA1277}"/>
              </a:ext>
            </a:extLst>
          </p:cNvPr>
          <p:cNvSpPr txBox="1"/>
          <p:nvPr/>
        </p:nvSpPr>
        <p:spPr>
          <a:xfrm>
            <a:off x="0" y="428178"/>
            <a:ext cx="6299980" cy="6001643"/>
          </a:xfrm>
          <a:prstGeom prst="rect">
            <a:avLst/>
          </a:prstGeom>
          <a:noFill/>
        </p:spPr>
        <p:txBody>
          <a:bodyPr wrap="square" rtlCol="0">
            <a:spAutoFit/>
          </a:bodyPr>
          <a:lstStyle/>
          <a:p>
            <a:pPr marL="285750" indent="-285750" algn="just">
              <a:buFont typeface="Wingdings" pitchFamily="2" charset="2"/>
              <a:buChar char="§"/>
            </a:pPr>
            <a:r>
              <a:rPr lang="pl-PL" sz="2400" dirty="0">
                <a:latin typeface="Arabic Typesetting" panose="03020402040406030203" pitchFamily="66" charset="-78"/>
                <a:cs typeface="Arabic Typesetting" panose="03020402040406030203" pitchFamily="66" charset="-78"/>
              </a:rPr>
              <a:t>przejście ewakuacyjne – w pomieszczeniu, od najdalszego miejsca, w którym </a:t>
            </a:r>
            <a:r>
              <a:rPr lang="en-GB" sz="2400" dirty="0">
                <a:latin typeface="Arabic Typesetting" panose="03020402040406030203" pitchFamily="66" charset="-78"/>
                <a:cs typeface="Arabic Typesetting" panose="03020402040406030203" pitchFamily="66" charset="-78"/>
              </a:rPr>
              <a:t>może </a:t>
            </a:r>
            <a:r>
              <a:rPr lang="en-GB" sz="2400" dirty="0" err="1">
                <a:latin typeface="Arabic Typesetting" panose="03020402040406030203" pitchFamily="66" charset="-78"/>
                <a:cs typeface="Arabic Typesetting" panose="03020402040406030203" pitchFamily="66" charset="-78"/>
              </a:rPr>
              <a:t>przebywać</a:t>
            </a:r>
            <a:r>
              <a:rPr lang="pl-PL" sz="2400" dirty="0">
                <a:latin typeface="Arabic Typesetting" panose="03020402040406030203" pitchFamily="66" charset="-78"/>
                <a:cs typeface="Arabic Typesetting" panose="03020402040406030203" pitchFamily="66" charset="-78"/>
              </a:rPr>
              <a:t> człowiek, do wyjścia na drogę komunikacji ogólnej (korytarz, klatka schodowa, hol)lub do innej strefy pożarowej albo na zewnątrz budynku;</a:t>
            </a:r>
            <a:endParaRPr lang="en-GB" sz="2400" dirty="0">
              <a:latin typeface="Arabic Typesetting" panose="03020402040406030203" pitchFamily="66" charset="-78"/>
              <a:cs typeface="Arabic Typesetting" panose="03020402040406030203" pitchFamily="66" charset="-78"/>
            </a:endParaRPr>
          </a:p>
          <a:p>
            <a:pPr marL="285750" indent="-285750" algn="just">
              <a:buFont typeface="Wingdings" pitchFamily="2" charset="2"/>
              <a:buChar char="§"/>
            </a:pPr>
            <a:r>
              <a:rPr lang="pl-PL" sz="2400" dirty="0">
                <a:latin typeface="Arabic Typesetting" panose="03020402040406030203" pitchFamily="66" charset="-78"/>
                <a:cs typeface="Arabic Typesetting" panose="03020402040406030203" pitchFamily="66" charset="-78"/>
              </a:rPr>
              <a:t>dojście ewakuacyjne – od wyjścia z pomieszczenia do wyjścia do innej strefy pożarowej lub</a:t>
            </a:r>
            <a:r>
              <a:rPr lang="en-GB" sz="2400" dirty="0">
                <a:latin typeface="Arabic Typesetting" panose="03020402040406030203" pitchFamily="66" charset="-78"/>
                <a:cs typeface="Arabic Typesetting" panose="03020402040406030203" pitchFamily="66" charset="-78"/>
              </a:rPr>
              <a:t> </a:t>
            </a:r>
            <a:r>
              <a:rPr lang="pl-PL" sz="2400" dirty="0">
                <a:latin typeface="Arabic Typesetting" panose="03020402040406030203" pitchFamily="66" charset="-78"/>
                <a:cs typeface="Arabic Typesetting" panose="03020402040406030203" pitchFamily="66" charset="-78"/>
              </a:rPr>
              <a:t>na zewnątrz budynku;</a:t>
            </a:r>
            <a:endParaRPr lang="en-GB" sz="2400" dirty="0">
              <a:latin typeface="Arabic Typesetting" panose="03020402040406030203" pitchFamily="66" charset="-78"/>
              <a:cs typeface="Arabic Typesetting" panose="03020402040406030203" pitchFamily="66" charset="-78"/>
            </a:endParaRPr>
          </a:p>
          <a:p>
            <a:pPr marL="285750" indent="-285750" algn="just">
              <a:buFont typeface="Wingdings" pitchFamily="2" charset="2"/>
              <a:buChar char="§"/>
            </a:pPr>
            <a:r>
              <a:rPr lang="pl-PL" sz="2400" dirty="0">
                <a:latin typeface="Arabic Typesetting" panose="03020402040406030203" pitchFamily="66" charset="-78"/>
                <a:cs typeface="Arabic Typesetting" panose="03020402040406030203" pitchFamily="66" charset="-78"/>
              </a:rPr>
              <a:t>odcinek od wyjścia z budynku do miejsca zbiórki na ewakuację (nie ujęty w przepisach).</a:t>
            </a:r>
            <a:endParaRPr lang="en-GB" sz="2400" dirty="0">
              <a:latin typeface="Arabic Typesetting" panose="03020402040406030203" pitchFamily="66" charset="-78"/>
              <a:cs typeface="Arabic Typesetting" panose="03020402040406030203" pitchFamily="66" charset="-78"/>
            </a:endParaRPr>
          </a:p>
          <a:p>
            <a:pPr marL="285750" indent="-285750" algn="just">
              <a:buFont typeface="Wingdings" pitchFamily="2" charset="2"/>
              <a:buChar char="§"/>
            </a:pPr>
            <a:endParaRPr lang="en-GB" sz="2400" dirty="0">
              <a:latin typeface="Arabic Typesetting" panose="03020402040406030203" pitchFamily="66" charset="-78"/>
              <a:cs typeface="Arabic Typesetting" panose="03020402040406030203" pitchFamily="66" charset="-78"/>
            </a:endParaRPr>
          </a:p>
          <a:p>
            <a:pPr algn="just"/>
            <a:r>
              <a:rPr lang="pl-PL" sz="2400" dirty="0">
                <a:latin typeface="Arabic Typesetting" panose="03020402040406030203" pitchFamily="66" charset="-78"/>
                <a:cs typeface="Arabic Typesetting" panose="03020402040406030203" pitchFamily="66" charset="-78"/>
              </a:rPr>
              <a:t>Przejścia ewakuacyjne w budynkach ZL nie powinny przekraczać 40 m długości. </a:t>
            </a:r>
            <a:r>
              <a:rPr lang="en-GB" sz="2400" dirty="0" err="1">
                <a:latin typeface="Arabic Typesetting" panose="03020402040406030203" pitchFamily="66" charset="-78"/>
                <a:cs typeface="Arabic Typesetting" panose="03020402040406030203" pitchFamily="66" charset="-78"/>
              </a:rPr>
              <a:t>Jeżeli</a:t>
            </a:r>
            <a:r>
              <a:rPr lang="en-GB" sz="2400" dirty="0">
                <a:latin typeface="Arabic Typesetting" panose="03020402040406030203" pitchFamily="66" charset="-78"/>
                <a:cs typeface="Arabic Typesetting" panose="03020402040406030203" pitchFamily="66" charset="-78"/>
              </a:rPr>
              <a:t> </a:t>
            </a:r>
            <a:r>
              <a:rPr lang="en-GB" sz="2400" dirty="0" err="1">
                <a:latin typeface="Arabic Typesetting" panose="03020402040406030203" pitchFamily="66" charset="-78"/>
                <a:cs typeface="Arabic Typesetting" panose="03020402040406030203" pitchFamily="66" charset="-78"/>
              </a:rPr>
              <a:t>podczas</a:t>
            </a:r>
            <a:r>
              <a:rPr lang="pl-PL" sz="2400" dirty="0">
                <a:latin typeface="Arabic Typesetting" panose="03020402040406030203" pitchFamily="66" charset="-78"/>
                <a:cs typeface="Arabic Typesetting" panose="03020402040406030203" pitchFamily="66" charset="-78"/>
              </a:rPr>
              <a:t> projektowania nie jest znany układ elementów wyposażenia wnętrz, </a:t>
            </a:r>
            <a:r>
              <a:rPr lang="en-GB" sz="2400" dirty="0" err="1">
                <a:latin typeface="Arabic Typesetting" panose="03020402040406030203" pitchFamily="66" charset="-78"/>
                <a:cs typeface="Arabic Typesetting" panose="03020402040406030203" pitchFamily="66" charset="-78"/>
              </a:rPr>
              <a:t>maksymalna</a:t>
            </a:r>
            <a:r>
              <a:rPr lang="en-GB" sz="2400" dirty="0">
                <a:latin typeface="Arabic Typesetting" panose="03020402040406030203" pitchFamily="66" charset="-78"/>
                <a:cs typeface="Arabic Typesetting" panose="03020402040406030203" pitchFamily="66" charset="-78"/>
              </a:rPr>
              <a:t> </a:t>
            </a:r>
            <a:r>
              <a:rPr lang="en-GB" sz="2400" dirty="0" err="1">
                <a:latin typeface="Arabic Typesetting" panose="03020402040406030203" pitchFamily="66" charset="-78"/>
                <a:cs typeface="Arabic Typesetting" panose="03020402040406030203" pitchFamily="66" charset="-78"/>
              </a:rPr>
              <a:t>długość</a:t>
            </a:r>
            <a:r>
              <a:rPr lang="pl-PL" sz="2400" dirty="0">
                <a:latin typeface="Arabic Typesetting" panose="03020402040406030203" pitchFamily="66" charset="-78"/>
                <a:cs typeface="Arabic Typesetting" panose="03020402040406030203" pitchFamily="66" charset="-78"/>
              </a:rPr>
              <a:t> drogi powinna wynosić 32 m. Długości dojść ewakuacyjnych uzależnione są </a:t>
            </a:r>
            <a:r>
              <a:rPr lang="en-GB" sz="2400" dirty="0" err="1">
                <a:latin typeface="Arabic Typesetting" panose="03020402040406030203" pitchFamily="66" charset="-78"/>
                <a:cs typeface="Arabic Typesetting" panose="03020402040406030203" pitchFamily="66" charset="-78"/>
              </a:rPr>
              <a:t>od</a:t>
            </a:r>
            <a:r>
              <a:rPr lang="en-GB" sz="2400" dirty="0">
                <a:latin typeface="Arabic Typesetting" panose="03020402040406030203" pitchFamily="66" charset="-78"/>
                <a:cs typeface="Arabic Typesetting" panose="03020402040406030203" pitchFamily="66" charset="-78"/>
              </a:rPr>
              <a:t> </a:t>
            </a:r>
            <a:r>
              <a:rPr lang="en-GB" sz="2400" dirty="0" err="1">
                <a:latin typeface="Arabic Typesetting" panose="03020402040406030203" pitchFamily="66" charset="-78"/>
                <a:cs typeface="Arabic Typesetting" panose="03020402040406030203" pitchFamily="66" charset="-78"/>
              </a:rPr>
              <a:t>sposobu</a:t>
            </a:r>
            <a:r>
              <a:rPr lang="pl-PL" sz="2400" dirty="0">
                <a:latin typeface="Arabic Typesetting" panose="03020402040406030203" pitchFamily="66" charset="-78"/>
                <a:cs typeface="Arabic Typesetting" panose="03020402040406030203" pitchFamily="66" charset="-78"/>
              </a:rPr>
              <a:t> użytkowania budynku odzwierciedlonego w kategorii zagrożenia ludzi oraz </a:t>
            </a:r>
            <a:r>
              <a:rPr lang="en-GB" sz="2400" dirty="0" err="1">
                <a:latin typeface="Arabic Typesetting" panose="03020402040406030203" pitchFamily="66" charset="-78"/>
                <a:cs typeface="Arabic Typesetting" panose="03020402040406030203" pitchFamily="66" charset="-78"/>
              </a:rPr>
              <a:t>liczbie</a:t>
            </a:r>
            <a:r>
              <a:rPr lang="en-GB" sz="2400" dirty="0">
                <a:latin typeface="Arabic Typesetting" panose="03020402040406030203" pitchFamily="66" charset="-78"/>
                <a:cs typeface="Arabic Typesetting" panose="03020402040406030203" pitchFamily="66" charset="-78"/>
              </a:rPr>
              <a:t> </a:t>
            </a:r>
            <a:r>
              <a:rPr lang="en-GB" sz="2400" dirty="0" err="1">
                <a:latin typeface="Arabic Typesetting" panose="03020402040406030203" pitchFamily="66" charset="-78"/>
                <a:cs typeface="Arabic Typesetting" panose="03020402040406030203" pitchFamily="66" charset="-78"/>
              </a:rPr>
              <a:t>dostępnych</a:t>
            </a:r>
            <a:r>
              <a:rPr lang="pl-PL" sz="2400" dirty="0">
                <a:latin typeface="Arabic Typesetting" panose="03020402040406030203" pitchFamily="66" charset="-78"/>
                <a:cs typeface="Arabic Typesetting" panose="03020402040406030203" pitchFamily="66" charset="-78"/>
              </a:rPr>
              <a:t> kierunków ewakuacji (patrząc z perspektywy wyjścia z pomieszczenia).</a:t>
            </a:r>
          </a:p>
        </p:txBody>
      </p:sp>
      <p:pic>
        <p:nvPicPr>
          <p:cNvPr id="3" name="Obraz 2">
            <a:extLst>
              <a:ext uri="{FF2B5EF4-FFF2-40B4-BE49-F238E27FC236}">
                <a16:creationId xmlns:a16="http://schemas.microsoft.com/office/drawing/2014/main" id="{F4CE3561-6E62-8DB8-3AF2-F2589AA810A9}"/>
              </a:ext>
            </a:extLst>
          </p:cNvPr>
          <p:cNvPicPr>
            <a:picLocks noChangeAspect="1"/>
          </p:cNvPicPr>
          <p:nvPr/>
        </p:nvPicPr>
        <p:blipFill>
          <a:blip r:embed="rId2"/>
          <a:stretch>
            <a:fillRect/>
          </a:stretch>
        </p:blipFill>
        <p:spPr>
          <a:xfrm>
            <a:off x="6654814" y="1233346"/>
            <a:ext cx="5266698" cy="4391307"/>
          </a:xfrm>
          <a:prstGeom prst="rect">
            <a:avLst/>
          </a:prstGeom>
        </p:spPr>
      </p:pic>
    </p:spTree>
    <p:extLst>
      <p:ext uri="{BB962C8B-B14F-4D97-AF65-F5344CB8AC3E}">
        <p14:creationId xmlns:p14="http://schemas.microsoft.com/office/powerpoint/2010/main" val="3547569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FC0041C4-2C4A-C9EF-501C-D2B32C184DD8}"/>
              </a:ext>
            </a:extLst>
          </p:cNvPr>
          <p:cNvSpPr txBox="1"/>
          <p:nvPr/>
        </p:nvSpPr>
        <p:spPr>
          <a:xfrm>
            <a:off x="316594" y="174555"/>
            <a:ext cx="11654099" cy="3308598"/>
          </a:xfrm>
          <a:prstGeom prst="rect">
            <a:avLst/>
          </a:prstGeom>
          <a:noFill/>
        </p:spPr>
        <p:txBody>
          <a:bodyPr wrap="square" rtlCol="0">
            <a:spAutoFit/>
          </a:bodyPr>
          <a:lstStyle/>
          <a:p>
            <a:pPr algn="l"/>
            <a:r>
              <a:rPr lang="pl-PL" sz="2200" dirty="0">
                <a:latin typeface="Arabic Typesetting" panose="03020402040406030203" pitchFamily="66" charset="-78"/>
                <a:cs typeface="Arabic Typesetting" panose="03020402040406030203" pitchFamily="66" charset="-78"/>
              </a:rPr>
              <a:t> W trakcie użytkowania trzeba również pamiętać o prawidłowym utrzymaniu dróg ewakuacyjnych – niemożna ich w żaden sposób blokować ani ograniczać do nich dostępu. W związku z tym przepisy zakazują</a:t>
            </a:r>
            <a:r>
              <a:rPr lang="en-GB" sz="2200" dirty="0">
                <a:latin typeface="Arabic Typesetting" panose="03020402040406030203" pitchFamily="66" charset="-78"/>
                <a:cs typeface="Arabic Typesetting" panose="03020402040406030203" pitchFamily="66" charset="-78"/>
              </a:rPr>
              <a:t> </a:t>
            </a:r>
            <a:r>
              <a:rPr lang="pl-PL" sz="2200" dirty="0">
                <a:latin typeface="Arabic Typesetting" panose="03020402040406030203" pitchFamily="66" charset="-78"/>
                <a:cs typeface="Arabic Typesetting" panose="03020402040406030203" pitchFamily="66" charset="-78"/>
              </a:rPr>
              <a:t>m.in.:</a:t>
            </a:r>
            <a:endParaRPr lang="en-GB" sz="2200" dirty="0">
              <a:latin typeface="Arabic Typesetting" panose="03020402040406030203" pitchFamily="66" charset="-78"/>
              <a:cs typeface="Arabic Typesetting" panose="03020402040406030203" pitchFamily="66" charset="-78"/>
            </a:endParaRPr>
          </a:p>
          <a:p>
            <a:pPr marL="285750" indent="-285750" algn="l">
              <a:lnSpc>
                <a:spcPct val="150000"/>
              </a:lnSpc>
              <a:buFont typeface="Wingdings" pitchFamily="2" charset="2"/>
              <a:buChar char="§"/>
            </a:pPr>
            <a:r>
              <a:rPr lang="pl-PL" sz="2200" dirty="0">
                <a:latin typeface="Arabic Typesetting" panose="03020402040406030203" pitchFamily="66" charset="-78"/>
                <a:cs typeface="Arabic Typesetting" panose="03020402040406030203" pitchFamily="66" charset="-78"/>
              </a:rPr>
              <a:t>umieszczania przedmiotów na tych drogach oraz lokalizacji na nich elementów wystroju wnętrz, instalacji</a:t>
            </a:r>
            <a:r>
              <a:rPr lang="en-GB" sz="2200" dirty="0">
                <a:latin typeface="Arabic Typesetting" panose="03020402040406030203" pitchFamily="66" charset="-78"/>
                <a:cs typeface="Arabic Typesetting" panose="03020402040406030203" pitchFamily="66" charset="-78"/>
              </a:rPr>
              <a:t> </a:t>
            </a:r>
            <a:r>
              <a:rPr lang="pl-PL" sz="2200" dirty="0">
                <a:latin typeface="Arabic Typesetting" panose="03020402040406030203" pitchFamily="66" charset="-78"/>
                <a:cs typeface="Arabic Typesetting" panose="03020402040406030203" pitchFamily="66" charset="-78"/>
              </a:rPr>
              <a:t>i urządzeń w sposób zmniejszający ich szerokość albo wysokość poniżej wymaganych </a:t>
            </a:r>
            <a:r>
              <a:rPr lang="en-GB" sz="2200" dirty="0" err="1">
                <a:latin typeface="Arabic Typesetting" panose="03020402040406030203" pitchFamily="66" charset="-78"/>
                <a:cs typeface="Arabic Typesetting" panose="03020402040406030203" pitchFamily="66" charset="-78"/>
              </a:rPr>
              <a:t>wartości</a:t>
            </a:r>
            <a:r>
              <a:rPr lang="en-GB" sz="2200" dirty="0">
                <a:latin typeface="Arabic Typesetting" panose="03020402040406030203" pitchFamily="66" charset="-78"/>
                <a:cs typeface="Arabic Typesetting" panose="03020402040406030203" pitchFamily="66" charset="-78"/>
              </a:rPr>
              <a:t> </a:t>
            </a:r>
            <a:r>
              <a:rPr lang="en-GB" sz="2200" dirty="0" err="1">
                <a:latin typeface="Arabic Typesetting" panose="03020402040406030203" pitchFamily="66" charset="-78"/>
                <a:cs typeface="Arabic Typesetting" panose="03020402040406030203" pitchFamily="66" charset="-78"/>
              </a:rPr>
              <a:t>określonych</a:t>
            </a:r>
            <a:r>
              <a:rPr lang="pl-PL" sz="2200" dirty="0">
                <a:latin typeface="Arabic Typesetting" panose="03020402040406030203" pitchFamily="66" charset="-78"/>
                <a:cs typeface="Arabic Typesetting" panose="03020402040406030203" pitchFamily="66" charset="-78"/>
              </a:rPr>
              <a:t> zgodnie z WT,</a:t>
            </a:r>
            <a:endParaRPr lang="en-GB" sz="2200" dirty="0">
              <a:latin typeface="Arabic Typesetting" panose="03020402040406030203" pitchFamily="66" charset="-78"/>
              <a:cs typeface="Arabic Typesetting" panose="03020402040406030203" pitchFamily="66" charset="-78"/>
            </a:endParaRPr>
          </a:p>
          <a:p>
            <a:pPr marL="285750" indent="-285750" algn="l">
              <a:lnSpc>
                <a:spcPct val="150000"/>
              </a:lnSpc>
              <a:buFont typeface="Wingdings" pitchFamily="2" charset="2"/>
              <a:buChar char="§"/>
            </a:pPr>
            <a:r>
              <a:rPr lang="pl-PL" sz="2200" dirty="0">
                <a:latin typeface="Arabic Typesetting" panose="03020402040406030203" pitchFamily="66" charset="-78"/>
                <a:cs typeface="Arabic Typesetting" panose="03020402040406030203" pitchFamily="66" charset="-78"/>
              </a:rPr>
              <a:t>zamykania drzwi ewakuacyjnych w sposób uniemożliwiający ich natychmiastowe użycie w razie </a:t>
            </a:r>
            <a:r>
              <a:rPr lang="en-GB" sz="2200" dirty="0" err="1">
                <a:latin typeface="Arabic Typesetting" panose="03020402040406030203" pitchFamily="66" charset="-78"/>
                <a:cs typeface="Arabic Typesetting" panose="03020402040406030203" pitchFamily="66" charset="-78"/>
              </a:rPr>
              <a:t>pożaru</a:t>
            </a:r>
            <a:r>
              <a:rPr lang="en-GB" sz="2200" dirty="0">
                <a:latin typeface="Arabic Typesetting" panose="03020402040406030203" pitchFamily="66" charset="-78"/>
                <a:cs typeface="Arabic Typesetting" panose="03020402040406030203" pitchFamily="66" charset="-78"/>
              </a:rPr>
              <a:t> </a:t>
            </a:r>
            <a:r>
              <a:rPr lang="en-GB" sz="2200" dirty="0" err="1">
                <a:latin typeface="Arabic Typesetting" panose="03020402040406030203" pitchFamily="66" charset="-78"/>
                <a:cs typeface="Arabic Typesetting" panose="03020402040406030203" pitchFamily="66" charset="-78"/>
              </a:rPr>
              <a:t>lub</a:t>
            </a:r>
            <a:r>
              <a:rPr lang="pl-PL" sz="2200" dirty="0">
                <a:latin typeface="Arabic Typesetting" panose="03020402040406030203" pitchFamily="66" charset="-78"/>
                <a:cs typeface="Arabic Typesetting" panose="03020402040406030203" pitchFamily="66" charset="-78"/>
              </a:rPr>
              <a:t> innego zagrożenia powodującego konieczność ewakuacji,</a:t>
            </a:r>
            <a:endParaRPr lang="en-GB" sz="2200" dirty="0">
              <a:latin typeface="Arabic Typesetting" panose="03020402040406030203" pitchFamily="66" charset="-78"/>
              <a:cs typeface="Arabic Typesetting" panose="03020402040406030203" pitchFamily="66" charset="-78"/>
            </a:endParaRPr>
          </a:p>
          <a:p>
            <a:pPr marL="285750" indent="-285750" algn="l">
              <a:lnSpc>
                <a:spcPct val="150000"/>
              </a:lnSpc>
              <a:buFont typeface="Wingdings" pitchFamily="2" charset="2"/>
              <a:buChar char="§"/>
            </a:pPr>
            <a:r>
              <a:rPr lang="pl-PL" sz="2200" dirty="0">
                <a:latin typeface="Arabic Typesetting" panose="03020402040406030203" pitchFamily="66" charset="-78"/>
                <a:cs typeface="Arabic Typesetting" panose="03020402040406030203" pitchFamily="66" charset="-78"/>
              </a:rPr>
              <a:t>uniemożliwiania lub ograniczania dostępu do wyjść ewakuacyjnych i okien dla ekip ratowniczych.</a:t>
            </a:r>
          </a:p>
        </p:txBody>
      </p:sp>
      <p:pic>
        <p:nvPicPr>
          <p:cNvPr id="3" name="Obraz 2">
            <a:extLst>
              <a:ext uri="{FF2B5EF4-FFF2-40B4-BE49-F238E27FC236}">
                <a16:creationId xmlns:a16="http://schemas.microsoft.com/office/drawing/2014/main" id="{49BD40EF-1168-820B-9CCA-0965C21444F8}"/>
              </a:ext>
            </a:extLst>
          </p:cNvPr>
          <p:cNvPicPr>
            <a:picLocks noChangeAspect="1"/>
          </p:cNvPicPr>
          <p:nvPr/>
        </p:nvPicPr>
        <p:blipFill>
          <a:blip r:embed="rId2"/>
          <a:stretch>
            <a:fillRect/>
          </a:stretch>
        </p:blipFill>
        <p:spPr>
          <a:xfrm>
            <a:off x="3079372" y="3666817"/>
            <a:ext cx="6033255" cy="3016628"/>
          </a:xfrm>
          <a:prstGeom prst="rect">
            <a:avLst/>
          </a:prstGeom>
        </p:spPr>
      </p:pic>
    </p:spTree>
    <p:extLst>
      <p:ext uri="{BB962C8B-B14F-4D97-AF65-F5344CB8AC3E}">
        <p14:creationId xmlns:p14="http://schemas.microsoft.com/office/powerpoint/2010/main" val="1483208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300B0A81-7DBD-EE81-A3E3-363D8C9B605A}"/>
              </a:ext>
            </a:extLst>
          </p:cNvPr>
          <p:cNvSpPr txBox="1"/>
          <p:nvPr/>
        </p:nvSpPr>
        <p:spPr>
          <a:xfrm>
            <a:off x="1" y="0"/>
            <a:ext cx="12191999" cy="6894195"/>
          </a:xfrm>
          <a:prstGeom prst="rect">
            <a:avLst/>
          </a:prstGeom>
          <a:noFill/>
        </p:spPr>
        <p:txBody>
          <a:bodyPr wrap="square" rtlCol="0">
            <a:spAutoFit/>
          </a:bodyPr>
          <a:lstStyle/>
          <a:p>
            <a:pPr algn="l"/>
            <a:r>
              <a:rPr lang="pl-PL" sz="2600" dirty="0">
                <a:latin typeface="Arabic Typesetting" panose="03020402040406030203" pitchFamily="66" charset="-78"/>
                <a:cs typeface="Arabic Typesetting" panose="03020402040406030203" pitchFamily="66" charset="-78"/>
              </a:rPr>
              <a:t>Dobierając rozwiązania zapewniające możliwość ewakuacji wszystkich użytkowników </a:t>
            </a:r>
            <a:r>
              <a:rPr lang="en-GB" sz="2600" dirty="0" err="1">
                <a:latin typeface="Arabic Typesetting" panose="03020402040406030203" pitchFamily="66" charset="-78"/>
                <a:cs typeface="Arabic Typesetting" panose="03020402040406030203" pitchFamily="66" charset="-78"/>
              </a:rPr>
              <a:t>budynku</a:t>
            </a:r>
            <a:r>
              <a:rPr lang="en-GB" sz="2600" dirty="0">
                <a:latin typeface="Arabic Typesetting" panose="03020402040406030203" pitchFamily="66" charset="-78"/>
                <a:cs typeface="Arabic Typesetting" panose="03020402040406030203" pitchFamily="66" charset="-78"/>
              </a:rPr>
              <a:t> </a:t>
            </a:r>
            <a:r>
              <a:rPr lang="en-GB" sz="2600" dirty="0" err="1">
                <a:latin typeface="Arabic Typesetting" panose="03020402040406030203" pitchFamily="66" charset="-78"/>
                <a:cs typeface="Arabic Typesetting" panose="03020402040406030203" pitchFamily="66" charset="-78"/>
              </a:rPr>
              <a:t>mieszkalnego</a:t>
            </a:r>
            <a:r>
              <a:rPr lang="pl-PL" sz="2600" dirty="0">
                <a:latin typeface="Arabic Typesetting" panose="03020402040406030203" pitchFamily="66" charset="-78"/>
                <a:cs typeface="Arabic Typesetting" panose="03020402040406030203" pitchFamily="66" charset="-78"/>
              </a:rPr>
              <a:t>, należy mieć na uwadze fakt, że przepisy techniczno-budowlane dla tego typu </a:t>
            </a:r>
            <a:r>
              <a:rPr lang="en-GB" sz="2600" dirty="0" err="1">
                <a:latin typeface="Arabic Typesetting" panose="03020402040406030203" pitchFamily="66" charset="-78"/>
                <a:cs typeface="Arabic Typesetting" panose="03020402040406030203" pitchFamily="66" charset="-78"/>
              </a:rPr>
              <a:t>budynku</a:t>
            </a:r>
            <a:r>
              <a:rPr lang="en-GB" sz="2600" dirty="0">
                <a:latin typeface="Arabic Typesetting" panose="03020402040406030203" pitchFamily="66" charset="-78"/>
                <a:cs typeface="Arabic Typesetting" panose="03020402040406030203" pitchFamily="66" charset="-78"/>
              </a:rPr>
              <a:t> </a:t>
            </a:r>
            <a:r>
              <a:rPr lang="en-GB" sz="2600" dirty="0" err="1">
                <a:latin typeface="Arabic Typesetting" panose="03020402040406030203" pitchFamily="66" charset="-78"/>
                <a:cs typeface="Arabic Typesetting" panose="03020402040406030203" pitchFamily="66" charset="-78"/>
              </a:rPr>
              <a:t>stawiają</a:t>
            </a:r>
            <a:r>
              <a:rPr lang="pl-PL" sz="2600" dirty="0">
                <a:latin typeface="Arabic Typesetting" panose="03020402040406030203" pitchFamily="66" charset="-78"/>
                <a:cs typeface="Arabic Typesetting" panose="03020402040406030203" pitchFamily="66" charset="-78"/>
              </a:rPr>
              <a:t> najniższe wymagania w zakresie bezpieczeństwa pożarowego:</a:t>
            </a:r>
            <a:endParaRPr lang="en-GB" sz="2600" dirty="0">
              <a:latin typeface="Arabic Typesetting" panose="03020402040406030203" pitchFamily="66" charset="-78"/>
              <a:cs typeface="Arabic Typesetting" panose="03020402040406030203" pitchFamily="66" charset="-78"/>
            </a:endParaRPr>
          </a:p>
          <a:p>
            <a:pPr marL="285750" indent="-285750" algn="l">
              <a:buFont typeface="Wingdings" pitchFamily="2" charset="2"/>
              <a:buChar char="§"/>
            </a:pPr>
            <a:r>
              <a:rPr lang="pl-PL" sz="2600" dirty="0">
                <a:latin typeface="Arabic Typesetting" panose="03020402040406030203" pitchFamily="66" charset="-78"/>
                <a:cs typeface="Arabic Typesetting" panose="03020402040406030203" pitchFamily="66" charset="-78"/>
              </a:rPr>
              <a:t>klasa odporności pożarowej jest niższa niż dla innych budynków ZL, a tym samym wymagana </a:t>
            </a:r>
            <a:r>
              <a:rPr lang="en-GB" sz="2600" dirty="0" err="1">
                <a:latin typeface="Arabic Typesetting" panose="03020402040406030203" pitchFamily="66" charset="-78"/>
                <a:cs typeface="Arabic Typesetting" panose="03020402040406030203" pitchFamily="66" charset="-78"/>
              </a:rPr>
              <a:t>klasa</a:t>
            </a:r>
            <a:r>
              <a:rPr lang="en-GB" sz="2600" dirty="0">
                <a:latin typeface="Arabic Typesetting" panose="03020402040406030203" pitchFamily="66" charset="-78"/>
                <a:cs typeface="Arabic Typesetting" panose="03020402040406030203" pitchFamily="66" charset="-78"/>
              </a:rPr>
              <a:t> </a:t>
            </a:r>
            <a:r>
              <a:rPr lang="en-GB" sz="2600" dirty="0" err="1">
                <a:latin typeface="Arabic Typesetting" panose="03020402040406030203" pitchFamily="66" charset="-78"/>
                <a:cs typeface="Arabic Typesetting" panose="03020402040406030203" pitchFamily="66" charset="-78"/>
              </a:rPr>
              <a:t>odporności</a:t>
            </a:r>
            <a:r>
              <a:rPr lang="pl-PL" sz="2600" dirty="0">
                <a:latin typeface="Arabic Typesetting" panose="03020402040406030203" pitchFamily="66" charset="-78"/>
                <a:cs typeface="Arabic Typesetting" panose="03020402040406030203" pitchFamily="66" charset="-78"/>
              </a:rPr>
              <a:t> ogniowej ich elementów również jest niższa,</a:t>
            </a:r>
            <a:endParaRPr lang="en-GB" sz="2600" dirty="0">
              <a:latin typeface="Arabic Typesetting" panose="03020402040406030203" pitchFamily="66" charset="-78"/>
              <a:cs typeface="Arabic Typesetting" panose="03020402040406030203" pitchFamily="66" charset="-78"/>
            </a:endParaRPr>
          </a:p>
          <a:p>
            <a:pPr marL="285750" indent="-285750" algn="l">
              <a:buFont typeface="Wingdings" pitchFamily="2" charset="2"/>
              <a:buChar char="§"/>
            </a:pPr>
            <a:r>
              <a:rPr lang="pl-PL" sz="2600" dirty="0">
                <a:latin typeface="Arabic Typesetting" panose="03020402040406030203" pitchFamily="66" charset="-78"/>
                <a:cs typeface="Arabic Typesetting" panose="03020402040406030203" pitchFamily="66" charset="-78"/>
              </a:rPr>
              <a:t>maksymalna możliwa długość dróg ewakuacyjnych jest najdłuższa ze </a:t>
            </a:r>
            <a:r>
              <a:rPr lang="en-GB" sz="2600" dirty="0" err="1">
                <a:latin typeface="Arabic Typesetting" panose="03020402040406030203" pitchFamily="66" charset="-78"/>
                <a:cs typeface="Arabic Typesetting" panose="03020402040406030203" pitchFamily="66" charset="-78"/>
              </a:rPr>
              <a:t>wszystkich</a:t>
            </a:r>
            <a:r>
              <a:rPr lang="en-GB" sz="2600" dirty="0">
                <a:latin typeface="Arabic Typesetting" panose="03020402040406030203" pitchFamily="66" charset="-78"/>
                <a:cs typeface="Arabic Typesetting" panose="03020402040406030203" pitchFamily="66" charset="-78"/>
              </a:rPr>
              <a:t> </a:t>
            </a:r>
            <a:r>
              <a:rPr lang="en-GB" sz="2600" dirty="0" err="1">
                <a:latin typeface="Arabic Typesetting" panose="03020402040406030203" pitchFamily="66" charset="-78"/>
                <a:cs typeface="Arabic Typesetting" panose="03020402040406030203" pitchFamily="66" charset="-78"/>
              </a:rPr>
              <a:t>typów</a:t>
            </a:r>
            <a:r>
              <a:rPr lang="pl-PL" sz="2600" dirty="0">
                <a:latin typeface="Arabic Typesetting" panose="03020402040406030203" pitchFamily="66" charset="-78"/>
                <a:cs typeface="Arabic Typesetting" panose="03020402040406030203" pitchFamily="66" charset="-78"/>
              </a:rPr>
              <a:t> budynków, co oznacza, że musimy pokonać najdłuższy dystans od wyjścia z</a:t>
            </a:r>
            <a:r>
              <a:rPr lang="en-GB" sz="2600" dirty="0">
                <a:latin typeface="Arabic Typesetting" panose="03020402040406030203" pitchFamily="66" charset="-78"/>
                <a:cs typeface="Arabic Typesetting" panose="03020402040406030203" pitchFamily="66" charset="-78"/>
              </a:rPr>
              <a:t> </a:t>
            </a:r>
            <a:r>
              <a:rPr lang="pl-PL" sz="2600" dirty="0">
                <a:latin typeface="Arabic Typesetting" panose="03020402040406030203" pitchFamily="66" charset="-78"/>
                <a:cs typeface="Arabic Typesetting" panose="03020402040406030203" pitchFamily="66" charset="-78"/>
              </a:rPr>
              <a:t>mieszkania do miejsca bezpiecznego,</a:t>
            </a:r>
            <a:endParaRPr lang="en-GB" sz="2600" dirty="0">
              <a:latin typeface="Arabic Typesetting" panose="03020402040406030203" pitchFamily="66" charset="-78"/>
              <a:cs typeface="Arabic Typesetting" panose="03020402040406030203" pitchFamily="66" charset="-78"/>
            </a:endParaRPr>
          </a:p>
          <a:p>
            <a:pPr marL="285750" indent="-285750" algn="l">
              <a:buFont typeface="Wingdings" pitchFamily="2" charset="2"/>
              <a:buChar char="§"/>
            </a:pPr>
            <a:r>
              <a:rPr lang="pl-PL" sz="2600" dirty="0">
                <a:latin typeface="Arabic Typesetting" panose="03020402040406030203" pitchFamily="66" charset="-78"/>
                <a:cs typeface="Arabic Typesetting" panose="03020402040406030203" pitchFamily="66" charset="-78"/>
              </a:rPr>
              <a:t> nie wymaga się znakowania dróg ewakuacyjnych,</a:t>
            </a:r>
            <a:endParaRPr lang="en-GB" sz="2600" dirty="0">
              <a:latin typeface="Arabic Typesetting" panose="03020402040406030203" pitchFamily="66" charset="-78"/>
              <a:cs typeface="Arabic Typesetting" panose="03020402040406030203" pitchFamily="66" charset="-78"/>
            </a:endParaRPr>
          </a:p>
          <a:p>
            <a:pPr marL="285750" indent="-285750" algn="l">
              <a:buFont typeface="Wingdings" pitchFamily="2" charset="2"/>
              <a:buChar char="§"/>
            </a:pPr>
            <a:r>
              <a:rPr lang="pl-PL" sz="2600" dirty="0">
                <a:latin typeface="Arabic Typesetting" panose="03020402040406030203" pitchFamily="66" charset="-78"/>
                <a:cs typeface="Arabic Typesetting" panose="03020402040406030203" pitchFamily="66" charset="-78"/>
              </a:rPr>
              <a:t>nie wymaga się instalowania urządzeń alarmujących o pożarze I </a:t>
            </a:r>
            <a:r>
              <a:rPr lang="en-GB" sz="2600" dirty="0" err="1">
                <a:latin typeface="Arabic Typesetting" panose="03020402040406030203" pitchFamily="66" charset="-78"/>
                <a:cs typeface="Arabic Typesetting" panose="03020402040406030203" pitchFamily="66" charset="-78"/>
              </a:rPr>
              <a:t>przekazujących</a:t>
            </a:r>
            <a:r>
              <a:rPr lang="en-GB" sz="2600" dirty="0">
                <a:latin typeface="Arabic Typesetting" panose="03020402040406030203" pitchFamily="66" charset="-78"/>
                <a:cs typeface="Arabic Typesetting" panose="03020402040406030203" pitchFamily="66" charset="-78"/>
              </a:rPr>
              <a:t> </a:t>
            </a:r>
            <a:r>
              <a:rPr lang="en-GB" sz="2600" dirty="0" err="1">
                <a:latin typeface="Arabic Typesetting" panose="03020402040406030203" pitchFamily="66" charset="-78"/>
                <a:cs typeface="Arabic Typesetting" panose="03020402040406030203" pitchFamily="66" charset="-78"/>
              </a:rPr>
              <a:t>informacje</a:t>
            </a:r>
            <a:r>
              <a:rPr lang="pl-PL" sz="2600" dirty="0">
                <a:latin typeface="Arabic Typesetting" panose="03020402040406030203" pitchFamily="66" charset="-78"/>
                <a:cs typeface="Arabic Typesetting" panose="03020402040406030203" pitchFamily="66" charset="-78"/>
              </a:rPr>
              <a:t> o zagrożeniu do PSP ani urządzeń gaszących, jak np. Instalacja tryskaczowa</a:t>
            </a:r>
            <a:r>
              <a:rPr lang="en-GB" sz="2600" dirty="0">
                <a:latin typeface="Arabic Typesetting" panose="03020402040406030203" pitchFamily="66" charset="-78"/>
                <a:cs typeface="Arabic Typesetting" panose="03020402040406030203" pitchFamily="66" charset="-78"/>
              </a:rPr>
              <a:t>,</a:t>
            </a:r>
          </a:p>
          <a:p>
            <a:pPr marL="742950" lvl="1" indent="-285750">
              <a:buFont typeface="Wingdings" pitchFamily="2" charset="2"/>
              <a:buChar char="§"/>
            </a:pPr>
            <a:r>
              <a:rPr lang="pl-PL" sz="2600" dirty="0">
                <a:latin typeface="Arabic Typesetting" panose="03020402040406030203" pitchFamily="66" charset="-78"/>
                <a:cs typeface="Arabic Typesetting" panose="03020402040406030203" pitchFamily="66" charset="-78"/>
              </a:rPr>
              <a:t>nie wymaga się zapewnienia systemu usuwania dymu z klatki schodowej w </a:t>
            </a:r>
            <a:r>
              <a:rPr lang="en-GB" sz="2600" dirty="0" err="1">
                <a:latin typeface="Arabic Typesetting" panose="03020402040406030203" pitchFamily="66" charset="-78"/>
                <a:cs typeface="Arabic Typesetting" panose="03020402040406030203" pitchFamily="66" charset="-78"/>
              </a:rPr>
              <a:t>budynkach</a:t>
            </a:r>
            <a:r>
              <a:rPr lang="en-GB" sz="2600" dirty="0">
                <a:latin typeface="Arabic Typesetting" panose="03020402040406030203" pitchFamily="66" charset="-78"/>
                <a:cs typeface="Arabic Typesetting" panose="03020402040406030203" pitchFamily="66" charset="-78"/>
              </a:rPr>
              <a:t> </a:t>
            </a:r>
            <a:r>
              <a:rPr lang="en-GB" sz="2600" dirty="0" err="1">
                <a:latin typeface="Arabic Typesetting" panose="03020402040406030203" pitchFamily="66" charset="-78"/>
                <a:cs typeface="Arabic Typesetting" panose="03020402040406030203" pitchFamily="66" charset="-78"/>
              </a:rPr>
              <a:t>średnio</a:t>
            </a:r>
            <a:r>
              <a:rPr lang="en-GB" sz="2600" dirty="0">
                <a:latin typeface="Arabic Typesetting" panose="03020402040406030203" pitchFamily="66" charset="-78"/>
                <a:cs typeface="Arabic Typesetting" panose="03020402040406030203" pitchFamily="66" charset="-78"/>
              </a:rPr>
              <a:t> </a:t>
            </a:r>
            <a:r>
              <a:rPr lang="en-GB" sz="2600" dirty="0" err="1">
                <a:latin typeface="Arabic Typesetting" panose="03020402040406030203" pitchFamily="66" charset="-78"/>
                <a:cs typeface="Arabic Typesetting" panose="03020402040406030203" pitchFamily="66" charset="-78"/>
              </a:rPr>
              <a:t>wysokich</a:t>
            </a:r>
            <a:r>
              <a:rPr lang="pl-PL" sz="2600" dirty="0">
                <a:latin typeface="Arabic Typesetting" panose="03020402040406030203" pitchFamily="66" charset="-78"/>
                <a:cs typeface="Arabic Typesetting" panose="03020402040406030203" pitchFamily="66" charset="-78"/>
              </a:rPr>
              <a:t> SW, jeżeli nie zostały przekroczone długości poziomych </a:t>
            </a:r>
            <a:r>
              <a:rPr lang="en-GB" sz="2600" dirty="0" err="1">
                <a:latin typeface="Arabic Typesetting" panose="03020402040406030203" pitchFamily="66" charset="-78"/>
                <a:cs typeface="Arabic Typesetting" panose="03020402040406030203" pitchFamily="66" charset="-78"/>
              </a:rPr>
              <a:t>dojść</a:t>
            </a:r>
            <a:r>
              <a:rPr lang="en-GB" sz="2600" dirty="0">
                <a:latin typeface="Arabic Typesetting" panose="03020402040406030203" pitchFamily="66" charset="-78"/>
                <a:cs typeface="Arabic Typesetting" panose="03020402040406030203" pitchFamily="66" charset="-78"/>
              </a:rPr>
              <a:t> </a:t>
            </a:r>
            <a:r>
              <a:rPr lang="en-GB" sz="2600" dirty="0" err="1">
                <a:latin typeface="Arabic Typesetting" panose="03020402040406030203" pitchFamily="66" charset="-78"/>
                <a:cs typeface="Arabic Typesetting" panose="03020402040406030203" pitchFamily="66" charset="-78"/>
              </a:rPr>
              <a:t>ewakuacyjnych</a:t>
            </a:r>
            <a:r>
              <a:rPr lang="pl-PL" sz="2600" dirty="0">
                <a:latin typeface="Arabic Typesetting" panose="03020402040406030203" pitchFamily="66" charset="-78"/>
                <a:cs typeface="Arabic Typesetting" panose="03020402040406030203" pitchFamily="66" charset="-78"/>
              </a:rPr>
              <a:t>,</a:t>
            </a:r>
            <a:endParaRPr lang="en-GB" sz="2600" dirty="0">
              <a:latin typeface="Arabic Typesetting" panose="03020402040406030203" pitchFamily="66" charset="-78"/>
              <a:cs typeface="Arabic Typesetting" panose="03020402040406030203" pitchFamily="66" charset="-78"/>
            </a:endParaRPr>
          </a:p>
          <a:p>
            <a:pPr marL="742950" lvl="1" indent="-285750">
              <a:buFont typeface="Wingdings" pitchFamily="2" charset="2"/>
              <a:buChar char="§"/>
            </a:pPr>
            <a:endParaRPr lang="en-GB" sz="2600" dirty="0">
              <a:latin typeface="Arabic Typesetting" panose="03020402040406030203" pitchFamily="66" charset="-78"/>
              <a:cs typeface="Arabic Typesetting" panose="03020402040406030203" pitchFamily="66" charset="-78"/>
            </a:endParaRPr>
          </a:p>
          <a:p>
            <a:pPr marL="285750" indent="-285750">
              <a:buFont typeface="Wingdings" pitchFamily="2" charset="2"/>
              <a:buChar char="§"/>
            </a:pPr>
            <a:r>
              <a:rPr lang="pl-PL" sz="2600" dirty="0">
                <a:latin typeface="Arabic Typesetting" panose="03020402040406030203" pitchFamily="66" charset="-78"/>
                <a:cs typeface="Arabic Typesetting" panose="03020402040406030203" pitchFamily="66" charset="-78"/>
              </a:rPr>
              <a:t>dla budynków określonych w § 213 WT, czyli budynków do trzech </a:t>
            </a:r>
            <a:r>
              <a:rPr lang="en-GB" sz="2600" dirty="0" err="1">
                <a:latin typeface="Arabic Typesetting" panose="03020402040406030203" pitchFamily="66" charset="-78"/>
                <a:cs typeface="Arabic Typesetting" panose="03020402040406030203" pitchFamily="66" charset="-78"/>
              </a:rPr>
              <a:t>kondygnacji</a:t>
            </a:r>
            <a:r>
              <a:rPr lang="en-GB" sz="2600" dirty="0">
                <a:latin typeface="Arabic Typesetting" panose="03020402040406030203" pitchFamily="66" charset="-78"/>
                <a:cs typeface="Arabic Typesetting" panose="03020402040406030203" pitchFamily="66" charset="-78"/>
              </a:rPr>
              <a:t> </a:t>
            </a:r>
            <a:r>
              <a:rPr lang="en-GB" sz="2600" dirty="0" err="1">
                <a:latin typeface="Arabic Typesetting" panose="03020402040406030203" pitchFamily="66" charset="-78"/>
                <a:cs typeface="Arabic Typesetting" panose="03020402040406030203" pitchFamily="66" charset="-78"/>
              </a:rPr>
              <a:t>naziemnych</a:t>
            </a:r>
            <a:r>
              <a:rPr lang="pl-PL" sz="2600" dirty="0">
                <a:latin typeface="Arabic Typesetting" panose="03020402040406030203" pitchFamily="66" charset="-78"/>
                <a:cs typeface="Arabic Typesetting" panose="03020402040406030203" pitchFamily="66" charset="-78"/>
              </a:rPr>
              <a:t> włącznie, mieszkalnych jednorodzinnych I mieszkalnych w </a:t>
            </a:r>
            <a:r>
              <a:rPr lang="en-GB" sz="2600" dirty="0" err="1">
                <a:latin typeface="Arabic Typesetting" panose="03020402040406030203" pitchFamily="66" charset="-78"/>
                <a:cs typeface="Arabic Typesetting" panose="03020402040406030203" pitchFamily="66" charset="-78"/>
              </a:rPr>
              <a:t>gospodarstwach</a:t>
            </a:r>
            <a:r>
              <a:rPr lang="en-GB" sz="2600" dirty="0">
                <a:latin typeface="Arabic Typesetting" panose="03020402040406030203" pitchFamily="66" charset="-78"/>
                <a:cs typeface="Arabic Typesetting" panose="03020402040406030203" pitchFamily="66" charset="-78"/>
              </a:rPr>
              <a:t> </a:t>
            </a:r>
            <a:r>
              <a:rPr lang="en-GB" sz="2600" dirty="0" err="1">
                <a:latin typeface="Arabic Typesetting" panose="03020402040406030203" pitchFamily="66" charset="-78"/>
                <a:cs typeface="Arabic Typesetting" panose="03020402040406030203" pitchFamily="66" charset="-78"/>
              </a:rPr>
              <a:t>leśnych</a:t>
            </a:r>
            <a:r>
              <a:rPr lang="pl-PL" sz="2600" dirty="0">
                <a:latin typeface="Arabic Typesetting" panose="03020402040406030203" pitchFamily="66" charset="-78"/>
                <a:cs typeface="Arabic Typesetting" panose="03020402040406030203" pitchFamily="66" charset="-78"/>
              </a:rPr>
              <a:t>, nie określa się w ogóle klasy odporności pożarowej, a tym samym </a:t>
            </a:r>
            <a:r>
              <a:rPr lang="en-GB" sz="2600" dirty="0" err="1">
                <a:latin typeface="Arabic Typesetting" panose="03020402040406030203" pitchFamily="66" charset="-78"/>
                <a:cs typeface="Arabic Typesetting" panose="03020402040406030203" pitchFamily="66" charset="-78"/>
              </a:rPr>
              <a:t>klasy</a:t>
            </a:r>
            <a:r>
              <a:rPr lang="en-GB" sz="2600" dirty="0">
                <a:latin typeface="Arabic Typesetting" panose="03020402040406030203" pitchFamily="66" charset="-78"/>
                <a:cs typeface="Arabic Typesetting" panose="03020402040406030203" pitchFamily="66" charset="-78"/>
              </a:rPr>
              <a:t> </a:t>
            </a:r>
            <a:r>
              <a:rPr lang="en-GB" sz="2600" dirty="0" err="1">
                <a:latin typeface="Arabic Typesetting" panose="03020402040406030203" pitchFamily="66" charset="-78"/>
                <a:cs typeface="Arabic Typesetting" panose="03020402040406030203" pitchFamily="66" charset="-78"/>
              </a:rPr>
              <a:t>odporności</a:t>
            </a:r>
            <a:r>
              <a:rPr lang="pl-PL" sz="2600" dirty="0">
                <a:latin typeface="Arabic Typesetting" panose="03020402040406030203" pitchFamily="66" charset="-78"/>
                <a:cs typeface="Arabic Typesetting" panose="03020402040406030203" pitchFamily="66" charset="-78"/>
              </a:rPr>
              <a:t> ogniowej elementów budynków, oraz nie wymaga się zapewnienia dla </a:t>
            </a:r>
            <a:r>
              <a:rPr lang="en-GB" sz="2600" dirty="0" err="1">
                <a:latin typeface="Arabic Typesetting" panose="03020402040406030203" pitchFamily="66" charset="-78"/>
                <a:cs typeface="Arabic Typesetting" panose="03020402040406030203" pitchFamily="66" charset="-78"/>
              </a:rPr>
              <a:t>tych</a:t>
            </a:r>
            <a:r>
              <a:rPr lang="en-GB" sz="2600" dirty="0">
                <a:latin typeface="Arabic Typesetting" panose="03020402040406030203" pitchFamily="66" charset="-78"/>
                <a:cs typeface="Arabic Typesetting" panose="03020402040406030203" pitchFamily="66" charset="-78"/>
              </a:rPr>
              <a:t> </a:t>
            </a:r>
            <a:r>
              <a:rPr lang="en-GB" sz="2600" dirty="0" err="1">
                <a:latin typeface="Arabic Typesetting" panose="03020402040406030203" pitchFamily="66" charset="-78"/>
                <a:cs typeface="Arabic Typesetting" panose="03020402040406030203" pitchFamily="66" charset="-78"/>
              </a:rPr>
              <a:t>elementów</a:t>
            </a:r>
            <a:r>
              <a:rPr lang="pl-PL" sz="2600" dirty="0">
                <a:latin typeface="Arabic Typesetting" panose="03020402040406030203" pitchFamily="66" charset="-78"/>
                <a:cs typeface="Arabic Typesetting" panose="03020402040406030203" pitchFamily="66" charset="-78"/>
              </a:rPr>
              <a:t> nierozprzestrzeniania ognia.</a:t>
            </a:r>
          </a:p>
        </p:txBody>
      </p:sp>
    </p:spTree>
    <p:extLst>
      <p:ext uri="{BB962C8B-B14F-4D97-AF65-F5344CB8AC3E}">
        <p14:creationId xmlns:p14="http://schemas.microsoft.com/office/powerpoint/2010/main" val="1549363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1B6B30E9-613F-DD60-3AD3-A5D0284221AE}"/>
              </a:ext>
            </a:extLst>
          </p:cNvPr>
          <p:cNvPicPr>
            <a:picLocks noChangeAspect="1"/>
          </p:cNvPicPr>
          <p:nvPr/>
        </p:nvPicPr>
        <p:blipFill rotWithShape="1">
          <a:blip r:embed="rId2"/>
          <a:srcRect l="3716" r="34315"/>
          <a:stretch/>
        </p:blipFill>
        <p:spPr>
          <a:xfrm>
            <a:off x="20" y="10"/>
            <a:ext cx="4657325" cy="6857990"/>
          </a:xfrm>
          <a:prstGeom prst="rect">
            <a:avLst/>
          </a:prstGeom>
        </p:spPr>
      </p:pic>
      <p:sp>
        <p:nvSpPr>
          <p:cNvPr id="5" name="pole tekstowe 4">
            <a:extLst>
              <a:ext uri="{FF2B5EF4-FFF2-40B4-BE49-F238E27FC236}">
                <a16:creationId xmlns:a16="http://schemas.microsoft.com/office/drawing/2014/main" id="{F73B9E32-4D6B-0A07-140E-ED729FF2A286}"/>
              </a:ext>
            </a:extLst>
          </p:cNvPr>
          <p:cNvSpPr txBox="1"/>
          <p:nvPr/>
        </p:nvSpPr>
        <p:spPr>
          <a:xfrm>
            <a:off x="5026092" y="124259"/>
            <a:ext cx="7165888" cy="5755422"/>
          </a:xfrm>
          <a:prstGeom prst="rect">
            <a:avLst/>
          </a:prstGeom>
          <a:noFill/>
        </p:spPr>
        <p:txBody>
          <a:bodyPr wrap="square" rtlCol="0">
            <a:spAutoFit/>
          </a:bodyPr>
          <a:lstStyle/>
          <a:p>
            <a:pPr algn="ctr"/>
            <a:r>
              <a:rPr lang="pl-PL" sz="3800" b="1" dirty="0">
                <a:latin typeface="Arabic Typesetting" panose="03020402040406030203" pitchFamily="66" charset="-78"/>
                <a:cs typeface="Arabic Typesetting" panose="03020402040406030203" pitchFamily="66" charset="-78"/>
              </a:rPr>
              <a:t>WAŻNE</a:t>
            </a:r>
            <a:endParaRPr lang="en-GB" sz="3800" b="1" dirty="0">
              <a:latin typeface="Arabic Typesetting" panose="03020402040406030203" pitchFamily="66" charset="-78"/>
              <a:cs typeface="Arabic Typesetting" panose="03020402040406030203" pitchFamily="66" charset="-78"/>
            </a:endParaRPr>
          </a:p>
          <a:p>
            <a:pPr algn="just"/>
            <a:r>
              <a:rPr lang="pl-PL" sz="3000" dirty="0">
                <a:latin typeface="Arabic Typesetting" panose="03020402040406030203" pitchFamily="66" charset="-78"/>
                <a:cs typeface="Arabic Typesetting" panose="03020402040406030203" pitchFamily="66" charset="-78"/>
              </a:rPr>
              <a:t>Obecne minimalne wymagania WT zakładają, że każdy tak samo łatwo i szybko </a:t>
            </a:r>
            <a:r>
              <a:rPr lang="en-GB" sz="3000" dirty="0" err="1">
                <a:latin typeface="Arabic Typesetting" panose="03020402040406030203" pitchFamily="66" charset="-78"/>
                <a:cs typeface="Arabic Typesetting" panose="03020402040406030203" pitchFamily="66" charset="-78"/>
              </a:rPr>
              <a:t>opuści</a:t>
            </a:r>
            <a:r>
              <a:rPr lang="en-GB" sz="3000" dirty="0">
                <a:latin typeface="Arabic Typesetting" panose="03020402040406030203" pitchFamily="66" charset="-78"/>
                <a:cs typeface="Arabic Typesetting" panose="03020402040406030203" pitchFamily="66" charset="-78"/>
              </a:rPr>
              <a:t> </a:t>
            </a:r>
            <a:r>
              <a:rPr lang="en-GB" sz="3000" dirty="0" err="1">
                <a:latin typeface="Arabic Typesetting" panose="03020402040406030203" pitchFamily="66" charset="-78"/>
                <a:cs typeface="Arabic Typesetting" panose="03020402040406030203" pitchFamily="66" charset="-78"/>
              </a:rPr>
              <a:t>budynek</a:t>
            </a:r>
            <a:r>
              <a:rPr lang="pl-PL" sz="3000" dirty="0">
                <a:latin typeface="Arabic Typesetting" panose="03020402040406030203" pitchFamily="66" charset="-78"/>
                <a:cs typeface="Arabic Typesetting" panose="03020402040406030203" pitchFamily="66" charset="-78"/>
              </a:rPr>
              <a:t>, przy czym nie uwzględniają potrzeb osób z niepełnosprawnościami i </a:t>
            </a:r>
            <a:r>
              <a:rPr lang="en-GB" sz="3000" dirty="0" err="1">
                <a:latin typeface="Arabic Typesetting" panose="03020402040406030203" pitchFamily="66" charset="-78"/>
                <a:cs typeface="Arabic Typesetting" panose="03020402040406030203" pitchFamily="66" charset="-78"/>
              </a:rPr>
              <a:t>nie</a:t>
            </a:r>
            <a:r>
              <a:rPr lang="en-GB" sz="3000" dirty="0">
                <a:latin typeface="Arabic Typesetting" panose="03020402040406030203" pitchFamily="66" charset="-78"/>
                <a:cs typeface="Arabic Typesetting" panose="03020402040406030203" pitchFamily="66" charset="-78"/>
              </a:rPr>
              <a:t> </a:t>
            </a:r>
            <a:r>
              <a:rPr lang="en-GB" sz="3000" dirty="0" err="1">
                <a:latin typeface="Arabic Typesetting" panose="03020402040406030203" pitchFamily="66" charset="-78"/>
                <a:cs typeface="Arabic Typesetting" panose="03020402040406030203" pitchFamily="66" charset="-78"/>
              </a:rPr>
              <a:t>nakazują</a:t>
            </a:r>
            <a:r>
              <a:rPr lang="pl-PL" sz="3000" dirty="0">
                <a:latin typeface="Arabic Typesetting" panose="03020402040406030203" pitchFamily="66" charset="-78"/>
                <a:cs typeface="Arabic Typesetting" panose="03020402040406030203" pitchFamily="66" charset="-78"/>
              </a:rPr>
              <a:t> eliminacji barier, które przed nimi stawia dzisiejsze budownictwo.- W przypadku niewielkich budynków jednokondygnacyjnych o prostej </a:t>
            </a:r>
            <a:r>
              <a:rPr lang="en-GB" sz="3000" dirty="0" err="1">
                <a:latin typeface="Arabic Typesetting" panose="03020402040406030203" pitchFamily="66" charset="-78"/>
                <a:cs typeface="Arabic Typesetting" panose="03020402040406030203" pitchFamily="66" charset="-78"/>
              </a:rPr>
              <a:t>architekturze</a:t>
            </a:r>
            <a:r>
              <a:rPr lang="en-GB" sz="3000" dirty="0">
                <a:latin typeface="Arabic Typesetting" panose="03020402040406030203" pitchFamily="66" charset="-78"/>
                <a:cs typeface="Arabic Typesetting" panose="03020402040406030203" pitchFamily="66" charset="-78"/>
              </a:rPr>
              <a:t> </a:t>
            </a:r>
            <a:r>
              <a:rPr lang="en-GB" sz="3000" dirty="0" err="1">
                <a:latin typeface="Arabic Typesetting" panose="03020402040406030203" pitchFamily="66" charset="-78"/>
                <a:cs typeface="Arabic Typesetting" panose="03020402040406030203" pitchFamily="66" charset="-78"/>
              </a:rPr>
              <a:t>spełnienie</a:t>
            </a:r>
            <a:r>
              <a:rPr lang="pl-PL" sz="3000" dirty="0">
                <a:latin typeface="Arabic Typesetting" panose="03020402040406030203" pitchFamily="66" charset="-78"/>
                <a:cs typeface="Arabic Typesetting" panose="03020402040406030203" pitchFamily="66" charset="-78"/>
              </a:rPr>
              <a:t> powyższych przepisów może być wystarczające </a:t>
            </a:r>
            <a:r>
              <a:rPr lang="en-GB" sz="3000" dirty="0">
                <a:latin typeface="Arabic Typesetting" panose="03020402040406030203" pitchFamily="66" charset="-78"/>
                <a:cs typeface="Arabic Typesetting" panose="03020402040406030203" pitchFamily="66" charset="-78"/>
              </a:rPr>
              <a:t>                        </a:t>
            </a:r>
            <a:r>
              <a:rPr lang="pl-PL" sz="3000" dirty="0">
                <a:latin typeface="Arabic Typesetting" panose="03020402040406030203" pitchFamily="66" charset="-78"/>
                <a:cs typeface="Arabic Typesetting" panose="03020402040406030203" pitchFamily="66" charset="-78"/>
              </a:rPr>
              <a:t>do zapewnieniabezpieczeństwa w warunkach pożaru wszystkim użytkownikom.- Jednak w znaczącej większości przypadków należy – kierując się zasadami </a:t>
            </a:r>
            <a:r>
              <a:rPr lang="en-GB" sz="3000" dirty="0" err="1">
                <a:latin typeface="Arabic Typesetting" panose="03020402040406030203" pitchFamily="66" charset="-78"/>
                <a:cs typeface="Arabic Typesetting" panose="03020402040406030203" pitchFamily="66" charset="-78"/>
              </a:rPr>
              <a:t>wiedzy</a:t>
            </a:r>
            <a:r>
              <a:rPr lang="en-GB" sz="3000" dirty="0">
                <a:latin typeface="Arabic Typesetting" panose="03020402040406030203" pitchFamily="66" charset="-78"/>
                <a:cs typeface="Arabic Typesetting" panose="03020402040406030203" pitchFamily="66" charset="-78"/>
              </a:rPr>
              <a:t> </a:t>
            </a:r>
            <a:r>
              <a:rPr lang="en-GB" sz="3000" dirty="0" err="1">
                <a:latin typeface="Arabic Typesetting" panose="03020402040406030203" pitchFamily="66" charset="-78"/>
                <a:cs typeface="Arabic Typesetting" panose="03020402040406030203" pitchFamily="66" charset="-78"/>
              </a:rPr>
              <a:t>technicznej</a:t>
            </a:r>
            <a:r>
              <a:rPr lang="pl-PL" sz="3000" dirty="0">
                <a:latin typeface="Arabic Typesetting" panose="03020402040406030203" pitchFamily="66" charset="-78"/>
                <a:cs typeface="Arabic Typesetting" panose="03020402040406030203" pitchFamily="66" charset="-78"/>
              </a:rPr>
              <a:t> – wprowadzić dodatkowe rozwiązania.</a:t>
            </a:r>
          </a:p>
        </p:txBody>
      </p:sp>
    </p:spTree>
    <p:extLst>
      <p:ext uri="{BB962C8B-B14F-4D97-AF65-F5344CB8AC3E}">
        <p14:creationId xmlns:p14="http://schemas.microsoft.com/office/powerpoint/2010/main" val="1298534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Obraz 5">
            <a:extLst>
              <a:ext uri="{FF2B5EF4-FFF2-40B4-BE49-F238E27FC236}">
                <a16:creationId xmlns:a16="http://schemas.microsoft.com/office/drawing/2014/main" id="{398FCB15-C78B-E881-F025-6947B7A44F51}"/>
              </a:ext>
            </a:extLst>
          </p:cNvPr>
          <p:cNvPicPr>
            <a:picLocks noChangeAspect="1"/>
          </p:cNvPicPr>
          <p:nvPr/>
        </p:nvPicPr>
        <p:blipFill rotWithShape="1">
          <a:blip r:embed="rId2">
            <a:alphaModFix amt="40000"/>
          </a:blip>
          <a:srcRect t="6250"/>
          <a:stretch/>
        </p:blipFill>
        <p:spPr>
          <a:xfrm>
            <a:off x="20" y="10"/>
            <a:ext cx="12191980" cy="6857990"/>
          </a:xfrm>
          <a:prstGeom prst="rect">
            <a:avLst/>
          </a:prstGeom>
        </p:spPr>
      </p:pic>
      <p:sp>
        <p:nvSpPr>
          <p:cNvPr id="5" name="pole tekstowe 4">
            <a:extLst>
              <a:ext uri="{FF2B5EF4-FFF2-40B4-BE49-F238E27FC236}">
                <a16:creationId xmlns:a16="http://schemas.microsoft.com/office/drawing/2014/main" id="{8C58BB10-F7D5-7624-0471-781D170C7E10}"/>
              </a:ext>
            </a:extLst>
          </p:cNvPr>
          <p:cNvSpPr txBox="1"/>
          <p:nvPr/>
        </p:nvSpPr>
        <p:spPr>
          <a:xfrm>
            <a:off x="251485" y="289208"/>
            <a:ext cx="11844951" cy="6287129"/>
          </a:xfrm>
          <a:prstGeom prst="rect">
            <a:avLst/>
          </a:prstGeom>
        </p:spPr>
        <p:txBody>
          <a:bodyPr vert="horz" lIns="91440" tIns="45720" rIns="91440" bIns="45720" rtlCol="0">
            <a:noAutofit/>
          </a:bodyPr>
          <a:lstStyle/>
          <a:p>
            <a:pPr algn="ctr" defTabSz="914400">
              <a:lnSpc>
                <a:spcPct val="90000"/>
              </a:lnSpc>
              <a:spcBef>
                <a:spcPts val="1000"/>
              </a:spcBef>
              <a:buClr>
                <a:schemeClr val="accent2"/>
              </a:buClr>
            </a:pPr>
            <a:r>
              <a:rPr lang="en-US" sz="2700" b="0" i="0" dirty="0" err="1">
                <a:solidFill>
                  <a:schemeClr val="tx1">
                    <a:lumMod val="85000"/>
                    <a:lumOff val="15000"/>
                  </a:schemeClr>
                </a:solidFill>
                <a:effectLst/>
                <a:latin typeface="Elephant Pro" pitchFamily="2" charset="0"/>
                <a:cs typeface="Arabic Typesetting" panose="03020402040406030203" pitchFamily="66" charset="-78"/>
              </a:rPr>
              <a:t>Ewakuacja</a:t>
            </a:r>
            <a:r>
              <a:rPr lang="en-US" sz="2700" b="0" i="0" dirty="0">
                <a:solidFill>
                  <a:schemeClr val="tx1">
                    <a:lumMod val="85000"/>
                    <a:lumOff val="15000"/>
                  </a:schemeClr>
                </a:solidFill>
                <a:effectLst/>
                <a:latin typeface="Elephant Pro" pitchFamily="2" charset="0"/>
                <a:cs typeface="Arabic Typesetting" panose="03020402040406030203" pitchFamily="66" charset="-78"/>
              </a:rPr>
              <a:t> </a:t>
            </a:r>
            <a:r>
              <a:rPr lang="en-US" sz="2700" b="0" i="0" dirty="0" err="1">
                <a:solidFill>
                  <a:schemeClr val="tx1">
                    <a:lumMod val="85000"/>
                    <a:lumOff val="15000"/>
                  </a:schemeClr>
                </a:solidFill>
                <a:effectLst/>
                <a:latin typeface="Elephant Pro" pitchFamily="2" charset="0"/>
                <a:cs typeface="Arabic Typesetting" panose="03020402040406030203" pitchFamily="66" charset="-78"/>
              </a:rPr>
              <a:t>osób</a:t>
            </a:r>
            <a:r>
              <a:rPr lang="en-US" sz="2700" dirty="0">
                <a:solidFill>
                  <a:schemeClr val="tx1">
                    <a:lumMod val="85000"/>
                    <a:lumOff val="15000"/>
                  </a:schemeClr>
                </a:solidFill>
                <a:latin typeface="Elephant Pro" pitchFamily="2" charset="0"/>
                <a:cs typeface="Arabic Typesetting" panose="03020402040406030203" pitchFamily="66" charset="-78"/>
              </a:rPr>
              <a:t> </a:t>
            </a:r>
            <a:r>
              <a:rPr lang="en-US" sz="2700" b="0" i="0" dirty="0">
                <a:solidFill>
                  <a:schemeClr val="tx1">
                    <a:lumMod val="85000"/>
                    <a:lumOff val="15000"/>
                  </a:schemeClr>
                </a:solidFill>
                <a:effectLst/>
                <a:latin typeface="Elephant Pro" pitchFamily="2" charset="0"/>
                <a:cs typeface="Arabic Typesetting" panose="03020402040406030203" pitchFamily="66" charset="-78"/>
              </a:rPr>
              <a:t>z </a:t>
            </a:r>
            <a:r>
              <a:rPr lang="en-US" sz="2700" b="0" i="0" dirty="0" err="1">
                <a:solidFill>
                  <a:schemeClr val="tx1">
                    <a:lumMod val="85000"/>
                    <a:lumOff val="15000"/>
                  </a:schemeClr>
                </a:solidFill>
                <a:effectLst/>
                <a:latin typeface="Elephant Pro" pitchFamily="2" charset="0"/>
                <a:cs typeface="Arabic Typesetting" panose="03020402040406030203" pitchFamily="66" charset="-78"/>
              </a:rPr>
              <a:t>niepełnosprawnościami</a:t>
            </a:r>
            <a:r>
              <a:rPr lang="en-US" sz="2700" b="0" i="0" dirty="0">
                <a:solidFill>
                  <a:schemeClr val="tx1">
                    <a:lumMod val="85000"/>
                    <a:lumOff val="15000"/>
                  </a:schemeClr>
                </a:solidFill>
                <a:effectLst/>
                <a:latin typeface="Elephant Pro" pitchFamily="2" charset="0"/>
                <a:cs typeface="Arabic Typesetting" panose="03020402040406030203" pitchFamily="66" charset="-78"/>
              </a:rPr>
              <a:t> a </a:t>
            </a:r>
            <a:r>
              <a:rPr lang="en-US" sz="2700" b="0" i="0" dirty="0" err="1">
                <a:solidFill>
                  <a:schemeClr val="tx1">
                    <a:lumMod val="85000"/>
                    <a:lumOff val="15000"/>
                  </a:schemeClr>
                </a:solidFill>
                <a:effectLst/>
                <a:latin typeface="Elephant Pro" pitchFamily="2" charset="0"/>
                <a:cs typeface="Arabic Typesetting" panose="03020402040406030203" pitchFamily="66" charset="-78"/>
              </a:rPr>
              <a:t>przepisy</a:t>
            </a:r>
            <a:r>
              <a:rPr lang="en-US" sz="2700" b="0" i="0" dirty="0">
                <a:solidFill>
                  <a:schemeClr val="tx1">
                    <a:lumMod val="85000"/>
                    <a:lumOff val="15000"/>
                  </a:schemeClr>
                </a:solidFill>
                <a:effectLst/>
                <a:latin typeface="Elephant Pro" pitchFamily="2" charset="0"/>
                <a:cs typeface="Arabic Typesetting" panose="03020402040406030203" pitchFamily="66" charset="-78"/>
              </a:rPr>
              <a:t>.</a:t>
            </a:r>
            <a:endParaRPr lang="en-US" sz="2700" dirty="0">
              <a:solidFill>
                <a:schemeClr val="tx1">
                  <a:lumMod val="85000"/>
                  <a:lumOff val="15000"/>
                </a:schemeClr>
              </a:solidFill>
              <a:effectLst/>
              <a:latin typeface="Elephant Pro" pitchFamily="2" charset="0"/>
              <a:cs typeface="Arabic Typesetting" panose="03020402040406030203" pitchFamily="66" charset="-78"/>
            </a:endParaRPr>
          </a:p>
          <a:p>
            <a:pPr indent="-228600" defTabSz="914400">
              <a:lnSpc>
                <a:spcPct val="90000"/>
              </a:lnSpc>
              <a:spcBef>
                <a:spcPts val="1000"/>
              </a:spcBef>
              <a:buClr>
                <a:schemeClr val="accent2"/>
              </a:buClr>
              <a:buFont typeface="Arial" panose="020B0604020202020204" pitchFamily="34" charset="0"/>
              <a:buChar char="•"/>
            </a:pP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Podstawowym</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aktem</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prawnym</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który</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omawia</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sytuację</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i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perspektywę</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osób</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z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niepełnosprawnościami</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jest</a:t>
            </a:r>
            <a:r>
              <a:rPr lang="es-ES" sz="2700" dirty="0">
                <a:solidFill>
                  <a:schemeClr val="tx1">
                    <a:lumMod val="85000"/>
                    <a:lumOff val="15000"/>
                  </a:schemeClr>
                </a:solidFill>
                <a:latin typeface="Arabic Typesetting" panose="03020402040406030203" pitchFamily="66" charset="-78"/>
                <a:cs typeface="Arabic Typesetting" panose="03020402040406030203" pitchFamily="66" charset="-78"/>
              </a:rPr>
              <a:t>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Konwencja</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o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prawach</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osób</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niepełnosprawnych</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Przyjęto</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ją 13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grudnia</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2006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roku</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Jej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głównym</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celem</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jest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ochrona</a:t>
            </a:r>
            <a:r>
              <a:rPr lang="es-ES" sz="2700" dirty="0">
                <a:solidFill>
                  <a:schemeClr val="tx1">
                    <a:lumMod val="85000"/>
                    <a:lumOff val="15000"/>
                  </a:schemeClr>
                </a:solidFill>
                <a:latin typeface="Arabic Typesetting" panose="03020402040406030203" pitchFamily="66" charset="-78"/>
                <a:cs typeface="Arabic Typesetting" panose="03020402040406030203" pitchFamily="66" charset="-78"/>
              </a:rPr>
              <a:t> </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i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zapewnienie</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pełnego</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i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równego</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korzystania</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z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praw</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człowieka</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i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podstawowych</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wolności</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przez</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osoby</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z</a:t>
            </a:r>
            <a:r>
              <a:rPr lang="es-ES" sz="2700" dirty="0">
                <a:solidFill>
                  <a:schemeClr val="tx1">
                    <a:lumMod val="85000"/>
                    <a:lumOff val="15000"/>
                  </a:schemeClr>
                </a:solidFill>
                <a:latin typeface="Arabic Typesetting" panose="03020402040406030203" pitchFamily="66" charset="-78"/>
                <a:cs typeface="Arabic Typesetting" panose="03020402040406030203" pitchFamily="66" charset="-78"/>
              </a:rPr>
              <a:t>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niepełnosprawnościami</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na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równi</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ze</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wszystkimi</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innymi</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obywatelami</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Na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podstawie</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Konwencji</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wyznaczającej</a:t>
            </a:r>
            <a:r>
              <a:rPr lang="es-ES" sz="2700" dirty="0">
                <a:solidFill>
                  <a:schemeClr val="tx1">
                    <a:lumMod val="85000"/>
                    <a:lumOff val="15000"/>
                  </a:schemeClr>
                </a:solidFill>
                <a:latin typeface="Arabic Typesetting" panose="03020402040406030203" pitchFamily="66" charset="-78"/>
                <a:cs typeface="Arabic Typesetting" panose="03020402040406030203" pitchFamily="66" charset="-78"/>
              </a:rPr>
              <a:t>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ogólne</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kierunki</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są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tworzone</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przepisy</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szczegółowe</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wszystkich</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państw,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które</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ją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podpisały</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także</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Polski</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a:t>
            </a:r>
            <a:endParaRPr lang="en-US" sz="2700" dirty="0">
              <a:solidFill>
                <a:schemeClr val="tx1">
                  <a:lumMod val="85000"/>
                  <a:lumOff val="15000"/>
                </a:schemeClr>
              </a:solidFill>
              <a:effectLst/>
              <a:latin typeface="Arabic Typesetting" panose="03020402040406030203" pitchFamily="66" charset="-78"/>
              <a:cs typeface="Arabic Typesetting" panose="03020402040406030203" pitchFamily="66" charset="-78"/>
            </a:endParaRPr>
          </a:p>
          <a:p>
            <a:pPr marL="114300" indent="-342900" defTabSz="914400">
              <a:lnSpc>
                <a:spcPct val="90000"/>
              </a:lnSpc>
              <a:spcBef>
                <a:spcPts val="1000"/>
              </a:spcBef>
              <a:buClr>
                <a:schemeClr val="accent2"/>
              </a:buClr>
              <a:buFont typeface="Courier New" panose="02070309020205020404" pitchFamily="49" charset="0"/>
              <a:buChar char="o"/>
            </a:pP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Precyzują</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one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wymagania</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dla</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budynków</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miejsc</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i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sytuacji</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w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których</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należy</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zapewnić</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dostępność</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dla</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wszystkic</a:t>
            </a:r>
            <a:r>
              <a:rPr lang="es-E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h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osób</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Dostępność</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nie</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tylko</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w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normalnych</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warunkach</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użytkowania</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obiektu</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ale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również</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w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trudniejszych</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warunkach</a:t>
            </a:r>
            <a:r>
              <a:rPr lang="es-ES" sz="2700" dirty="0">
                <a:solidFill>
                  <a:schemeClr val="tx1">
                    <a:lumMod val="85000"/>
                    <a:lumOff val="15000"/>
                  </a:schemeClr>
                </a:solidFill>
                <a:latin typeface="Arabic Typesetting" panose="03020402040406030203" pitchFamily="66" charset="-78"/>
                <a:cs typeface="Arabic Typesetting" panose="03020402040406030203" pitchFamily="66" charset="-78"/>
              </a:rPr>
              <a:t> </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warunkach</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zagrożenia</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a:t>
            </a:r>
            <a:endParaRPr lang="es-ES" sz="2700" dirty="0">
              <a:solidFill>
                <a:schemeClr val="tx1">
                  <a:lumMod val="85000"/>
                  <a:lumOff val="15000"/>
                </a:schemeClr>
              </a:solidFill>
              <a:latin typeface="Arabic Typesetting" panose="03020402040406030203" pitchFamily="66" charset="-78"/>
              <a:cs typeface="Arabic Typesetting" panose="03020402040406030203" pitchFamily="66" charset="-78"/>
            </a:endParaRPr>
          </a:p>
          <a:p>
            <a:pPr marL="114300" indent="-342900" defTabSz="914400">
              <a:lnSpc>
                <a:spcPct val="90000"/>
              </a:lnSpc>
              <a:spcBef>
                <a:spcPts val="1000"/>
              </a:spcBef>
              <a:buClr>
                <a:schemeClr val="accent2"/>
              </a:buClr>
              <a:buFont typeface="Courier New" panose="02070309020205020404" pitchFamily="49" charset="0"/>
              <a:buChar char="o"/>
            </a:pP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W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przypadku</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wystąpienia</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niebezpieczeństwa</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wszystkie</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osoby</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przebywające</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wewnątrz</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budynku</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muszą</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mieć</a:t>
            </a:r>
            <a:r>
              <a:rPr lang="es-ES" sz="2700" dirty="0">
                <a:solidFill>
                  <a:schemeClr val="tx1">
                    <a:lumMod val="85000"/>
                    <a:lumOff val="15000"/>
                  </a:schemeClr>
                </a:solidFill>
                <a:latin typeface="Arabic Typesetting" panose="03020402040406030203" pitchFamily="66" charset="-78"/>
                <a:cs typeface="Arabic Typesetting" panose="03020402040406030203" pitchFamily="66" charset="-78"/>
              </a:rPr>
              <a:t>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możliwość</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bezpiecznej</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ewakuacji</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Zawarte</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w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polskich</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przepisach</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wymagania</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dotyczące</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ewakuacji</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nie</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zawsz</a:t>
            </a:r>
            <a:r>
              <a:rPr lang="es-E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e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jednak</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precyzują</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szczegółowe</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rozwiązania</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dla</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OzN. A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przecież</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potrzebują</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one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więcej</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czasu</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aby</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wydostać</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się</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z</a:t>
            </a:r>
            <a:r>
              <a:rPr lang="es-ES" sz="2700" dirty="0">
                <a:solidFill>
                  <a:schemeClr val="tx1">
                    <a:lumMod val="85000"/>
                    <a:lumOff val="15000"/>
                  </a:schemeClr>
                </a:solidFill>
                <a:latin typeface="Arabic Typesetting" panose="03020402040406030203" pitchFamily="66" charset="-78"/>
                <a:cs typeface="Arabic Typesetting" panose="03020402040406030203" pitchFamily="66" charset="-78"/>
              </a:rPr>
              <a:t>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budynku</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i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dostać</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do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miejsca</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bezpiecznego</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Niejednokrotnie</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nie</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są w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stanie</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zrobić</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tego</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bez</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7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wsparcia</a:t>
            </a:r>
            <a:r>
              <a:rPr lang="en-US" sz="27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a:t>
            </a:r>
            <a:endParaRPr lang="en-US" sz="2700" dirty="0">
              <a:solidFill>
                <a:schemeClr val="tx1">
                  <a:lumMod val="85000"/>
                  <a:lumOff val="15000"/>
                </a:schemeClr>
              </a:solidFill>
              <a:effectLst/>
              <a:latin typeface="Arabic Typesetting" panose="03020402040406030203" pitchFamily="66" charset="-78"/>
              <a:cs typeface="Arabic Typesetting" panose="03020402040406030203" pitchFamily="66" charset="-78"/>
            </a:endParaRPr>
          </a:p>
          <a:p>
            <a:pPr indent="-228600" defTabSz="914400">
              <a:lnSpc>
                <a:spcPct val="90000"/>
              </a:lnSpc>
              <a:spcBef>
                <a:spcPts val="1000"/>
              </a:spcBef>
              <a:buClr>
                <a:schemeClr val="accent2"/>
              </a:buClr>
              <a:buFont typeface="Arial" panose="020B0604020202020204" pitchFamily="34" charset="0"/>
              <a:buChar char="•"/>
            </a:pPr>
            <a:endParaRPr lang="en-US" sz="2700" dirty="0">
              <a:solidFill>
                <a:schemeClr val="tx1">
                  <a:lumMod val="85000"/>
                  <a:lumOff val="15000"/>
                </a:schemeClr>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426057604"/>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C52E540-1ED4-DC3B-DA79-341037D0B527}"/>
              </a:ext>
            </a:extLst>
          </p:cNvPr>
          <p:cNvSpPr>
            <a:spLocks noGrp="1"/>
          </p:cNvSpPr>
          <p:nvPr>
            <p:ph type="title"/>
          </p:nvPr>
        </p:nvSpPr>
        <p:spPr>
          <a:xfrm>
            <a:off x="2063288" y="2207088"/>
            <a:ext cx="8065423" cy="1804100"/>
          </a:xfrm>
          <a:ln w="38100">
            <a:solidFill>
              <a:schemeClr val="accent6">
                <a:lumMod val="50000"/>
              </a:schemeClr>
            </a:solidFill>
          </a:ln>
        </p:spPr>
        <p:txBody>
          <a:bodyPr>
            <a:normAutofit/>
          </a:bodyPr>
          <a:lstStyle/>
          <a:p>
            <a:r>
              <a:rPr lang="pl-PL" sz="3100" b="0" i="0" dirty="0">
                <a:effectLst/>
                <a:latin typeface="Arabic Typesetting" panose="03020402040406030203" pitchFamily="66" charset="-78"/>
                <a:cs typeface="Arabic Typesetting" panose="03020402040406030203" pitchFamily="66" charset="-78"/>
              </a:rPr>
              <a:t>Identyfikacja barier</a:t>
            </a:r>
            <a:endParaRPr lang="pl-PL" sz="31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7810830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399BAD35-5836-8966-BF85-CD65BDD1257A}"/>
              </a:ext>
            </a:extLst>
          </p:cNvPr>
          <p:cNvSpPr txBox="1"/>
          <p:nvPr/>
        </p:nvSpPr>
        <p:spPr>
          <a:xfrm>
            <a:off x="334475" y="982176"/>
            <a:ext cx="7335821" cy="4893647"/>
          </a:xfrm>
          <a:prstGeom prst="rect">
            <a:avLst/>
          </a:prstGeom>
          <a:noFill/>
        </p:spPr>
        <p:txBody>
          <a:bodyPr wrap="square" rtlCol="0">
            <a:spAutoFit/>
          </a:bodyPr>
          <a:lstStyle/>
          <a:p>
            <a:pPr algn="just"/>
            <a:r>
              <a:rPr lang="pl-PL" sz="2400" dirty="0">
                <a:latin typeface="Arabic Typesetting" panose="03020402040406030203" pitchFamily="66" charset="-78"/>
                <a:cs typeface="Arabic Typesetting" panose="03020402040406030203" pitchFamily="66" charset="-78"/>
              </a:rPr>
              <a:t>Bariery, o których piszemy, należy rozumieć jako każdą przeszkodę lub ograniczenie architektoniczne</a:t>
            </a:r>
            <a:r>
              <a:rPr lang="en-GB" sz="2400" dirty="0">
                <a:latin typeface="Arabic Typesetting" panose="03020402040406030203" pitchFamily="66" charset="-78"/>
                <a:cs typeface="Arabic Typesetting" panose="03020402040406030203" pitchFamily="66" charset="-78"/>
              </a:rPr>
              <a:t> </a:t>
            </a:r>
            <a:r>
              <a:rPr lang="pl-PL" sz="2400" dirty="0">
                <a:latin typeface="Arabic Typesetting" panose="03020402040406030203" pitchFamily="66" charset="-78"/>
                <a:cs typeface="Arabic Typesetting" panose="03020402040406030203" pitchFamily="66" charset="-78"/>
              </a:rPr>
              <a:t>cyfrowe lub informacyjno-komunikacyjne, które uniemożliwia lub utrudnia osobom z niepełnosprawnościamiewakuację.</a:t>
            </a:r>
            <a:endParaRPr lang="en-GB" sz="2400" dirty="0">
              <a:latin typeface="Arabic Typesetting" panose="03020402040406030203" pitchFamily="66" charset="-78"/>
              <a:cs typeface="Arabic Typesetting" panose="03020402040406030203" pitchFamily="66" charset="-78"/>
            </a:endParaRPr>
          </a:p>
          <a:p>
            <a:pPr algn="just"/>
            <a:endParaRPr lang="en-GB" sz="2400" dirty="0">
              <a:latin typeface="Arabic Typesetting" panose="03020402040406030203" pitchFamily="66" charset="-78"/>
              <a:cs typeface="Arabic Typesetting" panose="03020402040406030203" pitchFamily="66" charset="-78"/>
            </a:endParaRPr>
          </a:p>
          <a:p>
            <a:pPr algn="just"/>
            <a:r>
              <a:rPr lang="pl-PL" sz="2400" b="1" dirty="0">
                <a:latin typeface="Arabic Typesetting" panose="03020402040406030203" pitchFamily="66" charset="-78"/>
                <a:cs typeface="Arabic Typesetting" panose="03020402040406030203" pitchFamily="66" charset="-78"/>
              </a:rPr>
              <a:t> Możliwe przeszkody, wydłużające czas ewakuacji OzN, to:</a:t>
            </a:r>
            <a:endParaRPr lang="en-GB" sz="2400" b="1" dirty="0">
              <a:latin typeface="Arabic Typesetting" panose="03020402040406030203" pitchFamily="66" charset="-78"/>
              <a:cs typeface="Arabic Typesetting" panose="03020402040406030203" pitchFamily="66" charset="-78"/>
            </a:endParaRPr>
          </a:p>
          <a:p>
            <a:pPr marL="285750" indent="-285750" algn="just">
              <a:buFont typeface="Wingdings" pitchFamily="2" charset="2"/>
              <a:buChar char="§"/>
            </a:pPr>
            <a:r>
              <a:rPr lang="en-GB" sz="2400" dirty="0">
                <a:latin typeface="Arabic Typesetting" panose="03020402040406030203" pitchFamily="66" charset="-78"/>
                <a:cs typeface="Arabic Typesetting" panose="03020402040406030203" pitchFamily="66" charset="-78"/>
              </a:rPr>
              <a:t> </a:t>
            </a:r>
            <a:r>
              <a:rPr lang="pl-PL" sz="2400" dirty="0">
                <a:latin typeface="Arabic Typesetting" panose="03020402040406030203" pitchFamily="66" charset="-78"/>
                <a:cs typeface="Arabic Typesetting" panose="03020402040406030203" pitchFamily="66" charset="-78"/>
              </a:rPr>
              <a:t>bariery architektoniczne, takie jak: schody, drzwi, progi na drodze ewakuacyjnej, skomplikowanaarchitektura obiektu itp.,</a:t>
            </a:r>
            <a:endParaRPr lang="en-GB" sz="2400" dirty="0">
              <a:latin typeface="Arabic Typesetting" panose="03020402040406030203" pitchFamily="66" charset="-78"/>
              <a:cs typeface="Arabic Typesetting" panose="03020402040406030203" pitchFamily="66" charset="-78"/>
            </a:endParaRPr>
          </a:p>
          <a:p>
            <a:pPr algn="just"/>
            <a:r>
              <a:rPr lang="pl-PL" sz="2400" dirty="0">
                <a:latin typeface="Arabic Typesetting" panose="03020402040406030203" pitchFamily="66" charset="-78"/>
                <a:cs typeface="Arabic Typesetting" panose="03020402040406030203" pitchFamily="66" charset="-78"/>
              </a:rPr>
              <a:t>brak świadomości i refleksji, że ewakuacja osób z niepełnosprawnością/starszych powinna </a:t>
            </a:r>
            <a:r>
              <a:rPr lang="en-GB" sz="2400" dirty="0">
                <a:latin typeface="Arabic Typesetting" panose="03020402040406030203" pitchFamily="66" charset="-78"/>
                <a:cs typeface="Arabic Typesetting" panose="03020402040406030203" pitchFamily="66" charset="-78"/>
              </a:rPr>
              <a:t>być </a:t>
            </a:r>
            <a:r>
              <a:rPr lang="en-GB" sz="2400" dirty="0" err="1">
                <a:latin typeface="Arabic Typesetting" panose="03020402040406030203" pitchFamily="66" charset="-78"/>
                <a:cs typeface="Arabic Typesetting" panose="03020402040406030203" pitchFamily="66" charset="-78"/>
              </a:rPr>
              <a:t>wcześniej</a:t>
            </a:r>
            <a:r>
              <a:rPr lang="pl-PL" sz="2400" dirty="0">
                <a:latin typeface="Arabic Typesetting" panose="03020402040406030203" pitchFamily="66" charset="-78"/>
                <a:cs typeface="Arabic Typesetting" panose="03020402040406030203" pitchFamily="66" charset="-78"/>
              </a:rPr>
              <a:t> przemyślana I przetrenowana, za tym idzie bagatelizowanie wyzwań I cedowanie ich wyłącznie na</a:t>
            </a:r>
            <a:r>
              <a:rPr lang="en-GB" sz="2400" dirty="0">
                <a:latin typeface="Arabic Typesetting" panose="03020402040406030203" pitchFamily="66" charset="-78"/>
                <a:cs typeface="Arabic Typesetting" panose="03020402040406030203" pitchFamily="66" charset="-78"/>
              </a:rPr>
              <a:t> </a:t>
            </a:r>
            <a:r>
              <a:rPr lang="pl-PL" sz="2400" dirty="0">
                <a:latin typeface="Arabic Typesetting" panose="03020402040406030203" pitchFamily="66" charset="-78"/>
                <a:cs typeface="Arabic Typesetting" panose="03020402040406030203" pitchFamily="66" charset="-78"/>
              </a:rPr>
              <a:t>służby ratownicze, </a:t>
            </a:r>
            <a:endParaRPr lang="en-GB" sz="2400" dirty="0">
              <a:latin typeface="Arabic Typesetting" panose="03020402040406030203" pitchFamily="66" charset="-78"/>
              <a:cs typeface="Arabic Typesetting" panose="03020402040406030203" pitchFamily="66" charset="-78"/>
            </a:endParaRPr>
          </a:p>
          <a:p>
            <a:pPr marL="285750" indent="-285750" algn="just">
              <a:buFont typeface="Wingdings" pitchFamily="2" charset="2"/>
              <a:buChar char="§"/>
            </a:pPr>
            <a:r>
              <a:rPr lang="pl-PL" sz="2400" dirty="0">
                <a:latin typeface="Arabic Typesetting" panose="03020402040406030203" pitchFamily="66" charset="-78"/>
                <a:cs typeface="Arabic Typesetting" panose="03020402040406030203" pitchFamily="66" charset="-78"/>
              </a:rPr>
              <a:t>brak uwzględnienia wydłużonego czasu informowania o zagrożeniu OzN </a:t>
            </a:r>
            <a:r>
              <a:rPr lang="en-GB" sz="2400" dirty="0" err="1">
                <a:latin typeface="Arabic Typesetting" panose="03020402040406030203" pitchFamily="66" charset="-78"/>
                <a:cs typeface="Arabic Typesetting" panose="03020402040406030203" pitchFamily="66" charset="-78"/>
              </a:rPr>
              <a:t>oraz</a:t>
            </a:r>
            <a:r>
              <a:rPr lang="en-GB" sz="2400" dirty="0">
                <a:latin typeface="Arabic Typesetting" panose="03020402040406030203" pitchFamily="66" charset="-78"/>
                <a:cs typeface="Arabic Typesetting" panose="03020402040406030203" pitchFamily="66" charset="-78"/>
              </a:rPr>
              <a:t> </a:t>
            </a:r>
            <a:r>
              <a:rPr lang="en-GB" sz="2400" dirty="0" err="1">
                <a:latin typeface="Arabic Typesetting" panose="03020402040406030203" pitchFamily="66" charset="-78"/>
                <a:cs typeface="Arabic Typesetting" panose="03020402040406030203" pitchFamily="66" charset="-78"/>
              </a:rPr>
              <a:t>prędkości</a:t>
            </a:r>
            <a:r>
              <a:rPr lang="pl-PL" sz="2400" dirty="0">
                <a:latin typeface="Arabic Typesetting" panose="03020402040406030203" pitchFamily="66" charset="-78"/>
                <a:cs typeface="Arabic Typesetting" panose="03020402040406030203" pitchFamily="66" charset="-78"/>
              </a:rPr>
              <a:t> poruszania się OzN przy projektowaniu dróg ewakuacyjnych (obecnie w przepisach za </a:t>
            </a:r>
            <a:r>
              <a:rPr lang="en-GB" sz="2400" dirty="0" err="1">
                <a:latin typeface="Arabic Typesetting" panose="03020402040406030203" pitchFamily="66" charset="-78"/>
                <a:cs typeface="Arabic Typesetting" panose="03020402040406030203" pitchFamily="66" charset="-78"/>
              </a:rPr>
              <a:t>długie</a:t>
            </a:r>
            <a:r>
              <a:rPr lang="en-GB" sz="2400" dirty="0">
                <a:latin typeface="Arabic Typesetting" panose="03020402040406030203" pitchFamily="66" charset="-78"/>
                <a:cs typeface="Arabic Typesetting" panose="03020402040406030203" pitchFamily="66" charset="-78"/>
              </a:rPr>
              <a:t> </a:t>
            </a:r>
            <a:r>
              <a:rPr lang="en-GB" sz="2400" dirty="0" err="1">
                <a:latin typeface="Arabic Typesetting" panose="03020402040406030203" pitchFamily="66" charset="-78"/>
                <a:cs typeface="Arabic Typesetting" panose="03020402040406030203" pitchFamily="66" charset="-78"/>
              </a:rPr>
              <a:t>drogi</a:t>
            </a:r>
            <a:r>
              <a:rPr lang="pl-PL" sz="2400" dirty="0">
                <a:latin typeface="Arabic Typesetting" panose="03020402040406030203" pitchFamily="66" charset="-78"/>
                <a:cs typeface="Arabic Typesetting" panose="03020402040406030203" pitchFamily="66" charset="-78"/>
              </a:rPr>
              <a:t> ewakuacyjne),</a:t>
            </a:r>
          </a:p>
        </p:txBody>
      </p:sp>
      <p:pic>
        <p:nvPicPr>
          <p:cNvPr id="3" name="Obraz 2">
            <a:extLst>
              <a:ext uri="{FF2B5EF4-FFF2-40B4-BE49-F238E27FC236}">
                <a16:creationId xmlns:a16="http://schemas.microsoft.com/office/drawing/2014/main" id="{714FF992-C5BD-4D38-E74A-CE21BDD5259B}"/>
              </a:ext>
            </a:extLst>
          </p:cNvPr>
          <p:cNvPicPr>
            <a:picLocks noChangeAspect="1"/>
          </p:cNvPicPr>
          <p:nvPr/>
        </p:nvPicPr>
        <p:blipFill>
          <a:blip r:embed="rId2"/>
          <a:stretch>
            <a:fillRect/>
          </a:stretch>
        </p:blipFill>
        <p:spPr>
          <a:xfrm>
            <a:off x="8095030" y="419225"/>
            <a:ext cx="3888237" cy="6019550"/>
          </a:xfrm>
          <a:prstGeom prst="rect">
            <a:avLst/>
          </a:prstGeom>
        </p:spPr>
      </p:pic>
    </p:spTree>
    <p:extLst>
      <p:ext uri="{BB962C8B-B14F-4D97-AF65-F5344CB8AC3E}">
        <p14:creationId xmlns:p14="http://schemas.microsoft.com/office/powerpoint/2010/main" val="29562802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EB02340-9147-8429-C2DE-D20E98269FE5}"/>
              </a:ext>
            </a:extLst>
          </p:cNvPr>
          <p:cNvSpPr>
            <a:spLocks noGrp="1"/>
          </p:cNvSpPr>
          <p:nvPr>
            <p:ph type="ctrTitle"/>
          </p:nvPr>
        </p:nvSpPr>
        <p:spPr>
          <a:xfrm>
            <a:off x="1034462" y="1283860"/>
            <a:ext cx="10123075" cy="3339303"/>
          </a:xfrm>
          <a:ln>
            <a:noFill/>
          </a:ln>
        </p:spPr>
        <p:txBody>
          <a:bodyPr>
            <a:normAutofit/>
          </a:bodyPr>
          <a:lstStyle/>
          <a:p>
            <a:r>
              <a:rPr lang="pl-PL" sz="5000" dirty="0">
                <a:latin typeface="Arabic Typesetting" panose="03020402040406030203" pitchFamily="66" charset="-78"/>
                <a:cs typeface="Arabic Typesetting" panose="03020402040406030203" pitchFamily="66" charset="-78"/>
              </a:rPr>
              <a:t>wydłużony czas informowania o niebezpieczeństwie +</a:t>
            </a:r>
            <a:r>
              <a:rPr lang="en-GB" sz="5000" dirty="0">
                <a:latin typeface="Arabic Typesetting" panose="03020402040406030203" pitchFamily="66" charset="-78"/>
                <a:cs typeface="Arabic Typesetting" panose="03020402040406030203" pitchFamily="66" charset="-78"/>
              </a:rPr>
              <a:t> </a:t>
            </a:r>
            <a:r>
              <a:rPr lang="pl-PL" sz="5000" dirty="0">
                <a:latin typeface="Arabic Typesetting" panose="03020402040406030203" pitchFamily="66" charset="-78"/>
                <a:cs typeface="Arabic Typesetting" panose="03020402040406030203" pitchFamily="66" charset="-78"/>
              </a:rPr>
              <a:t>mniejsza prędkość = poruszania się dłuższy </a:t>
            </a:r>
            <a:r>
              <a:rPr lang="en-GB" sz="5000" dirty="0" err="1">
                <a:latin typeface="Arabic Typesetting" panose="03020402040406030203" pitchFamily="66" charset="-78"/>
                <a:cs typeface="Arabic Typesetting" panose="03020402040406030203" pitchFamily="66" charset="-78"/>
              </a:rPr>
              <a:t>czas</a:t>
            </a:r>
            <a:r>
              <a:rPr lang="en-GB" sz="5000" dirty="0">
                <a:latin typeface="Arabic Typesetting" panose="03020402040406030203" pitchFamily="66" charset="-78"/>
                <a:cs typeface="Arabic Typesetting" panose="03020402040406030203" pitchFamily="66" charset="-78"/>
              </a:rPr>
              <a:t> </a:t>
            </a:r>
            <a:r>
              <a:rPr lang="en-GB" sz="5000" dirty="0" err="1">
                <a:latin typeface="Arabic Typesetting" panose="03020402040406030203" pitchFamily="66" charset="-78"/>
                <a:cs typeface="Arabic Typesetting" panose="03020402040406030203" pitchFamily="66" charset="-78"/>
              </a:rPr>
              <a:t>Ewakuacji</a:t>
            </a:r>
            <a:r>
              <a:rPr lang="en-GB" sz="5000" dirty="0">
                <a:latin typeface="Arabic Typesetting" panose="03020402040406030203" pitchFamily="66" charset="-78"/>
                <a:cs typeface="Arabic Typesetting" panose="03020402040406030203" pitchFamily="66" charset="-78"/>
              </a:rPr>
              <a:t> </a:t>
            </a:r>
            <a:endParaRPr lang="pl-PL" sz="50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7295036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C1A3DEDF-6D65-3743-4E49-5A461F044AC5}"/>
              </a:ext>
            </a:extLst>
          </p:cNvPr>
          <p:cNvPicPr>
            <a:picLocks noChangeAspect="1"/>
          </p:cNvPicPr>
          <p:nvPr/>
        </p:nvPicPr>
        <p:blipFill rotWithShape="1">
          <a:blip r:embed="rId2">
            <a:alphaModFix amt="40000"/>
          </a:blip>
          <a:srcRect t="4255"/>
          <a:stretch/>
        </p:blipFill>
        <p:spPr>
          <a:xfrm>
            <a:off x="20" y="10"/>
            <a:ext cx="12191980" cy="6857990"/>
          </a:xfrm>
          <a:prstGeom prst="rect">
            <a:avLst/>
          </a:prstGeom>
        </p:spPr>
      </p:pic>
      <p:sp>
        <p:nvSpPr>
          <p:cNvPr id="5" name="pole tekstowe 4">
            <a:extLst>
              <a:ext uri="{FF2B5EF4-FFF2-40B4-BE49-F238E27FC236}">
                <a16:creationId xmlns:a16="http://schemas.microsoft.com/office/drawing/2014/main" id="{F675C6EA-E3C4-6576-BB88-383A29531BA3}"/>
              </a:ext>
            </a:extLst>
          </p:cNvPr>
          <p:cNvSpPr txBox="1"/>
          <p:nvPr/>
        </p:nvSpPr>
        <p:spPr>
          <a:xfrm>
            <a:off x="241151" y="335845"/>
            <a:ext cx="11950849" cy="5909310"/>
          </a:xfrm>
          <a:prstGeom prst="rect">
            <a:avLst/>
          </a:prstGeom>
          <a:noFill/>
        </p:spPr>
        <p:txBody>
          <a:bodyPr wrap="square" rtlCol="0">
            <a:spAutoFit/>
          </a:bodyPr>
          <a:lstStyle/>
          <a:p>
            <a:pPr algn="just"/>
            <a:r>
              <a:rPr lang="pl-PL" sz="2700" dirty="0">
                <a:latin typeface="Arabic Typesetting" panose="03020402040406030203" pitchFamily="66" charset="-78"/>
                <a:cs typeface="Arabic Typesetting" panose="03020402040406030203" pitchFamily="66" charset="-78"/>
              </a:rPr>
              <a:t>Dłuższy czas ewakuacji OzN jako wynikowa wydłużonego czasu informowania o niebezpieczeństwie i mniejszej prędkości poruszania się</a:t>
            </a:r>
            <a:endParaRPr lang="en-GB" sz="2700" dirty="0">
              <a:latin typeface="Arabic Typesetting" panose="03020402040406030203" pitchFamily="66" charset="-78"/>
              <a:cs typeface="Arabic Typesetting" panose="03020402040406030203" pitchFamily="66" charset="-78"/>
            </a:endParaRPr>
          </a:p>
          <a:p>
            <a:pPr marL="285750" indent="-285750" algn="just">
              <a:buFont typeface="Wingdings" pitchFamily="2" charset="2"/>
              <a:buChar char="§"/>
            </a:pPr>
            <a:r>
              <a:rPr lang="pl-PL" sz="2700" dirty="0">
                <a:latin typeface="Arabic Typesetting" panose="03020402040406030203" pitchFamily="66" charset="-78"/>
                <a:cs typeface="Arabic Typesetting" panose="03020402040406030203" pitchFamily="66" charset="-78"/>
              </a:rPr>
              <a:t>brak uwzględnienia potrzebnej szerokości przejść / dojść / drzwi ewakuacyjnych,</a:t>
            </a:r>
            <a:endParaRPr lang="en-GB" sz="2700" dirty="0">
              <a:latin typeface="Arabic Typesetting" panose="03020402040406030203" pitchFamily="66" charset="-78"/>
              <a:cs typeface="Arabic Typesetting" panose="03020402040406030203" pitchFamily="66" charset="-78"/>
            </a:endParaRPr>
          </a:p>
          <a:p>
            <a:pPr marL="285750" indent="-285750" algn="just">
              <a:buFont typeface="Wingdings" pitchFamily="2" charset="2"/>
              <a:buChar char="§"/>
            </a:pPr>
            <a:r>
              <a:rPr lang="pl-PL" sz="2700" dirty="0">
                <a:latin typeface="Arabic Typesetting" panose="03020402040406030203" pitchFamily="66" charset="-78"/>
                <a:cs typeface="Arabic Typesetting" panose="03020402040406030203" pitchFamily="66" charset="-78"/>
              </a:rPr>
              <a:t>skrócenie dostępnego czasu na ewakuację poprzez stosowanie materiałów palnych do ocieplenia i wykończenia dróg ewakuacyjnych,</a:t>
            </a:r>
            <a:endParaRPr lang="en-GB" sz="2700" dirty="0">
              <a:latin typeface="Arabic Typesetting" panose="03020402040406030203" pitchFamily="66" charset="-78"/>
              <a:cs typeface="Arabic Typesetting" panose="03020402040406030203" pitchFamily="66" charset="-78"/>
            </a:endParaRPr>
          </a:p>
          <a:p>
            <a:pPr marL="285750" indent="-285750" algn="just">
              <a:buFont typeface="Wingdings" pitchFamily="2" charset="2"/>
              <a:buChar char="§"/>
            </a:pPr>
            <a:r>
              <a:rPr lang="pl-PL" sz="2700" dirty="0">
                <a:latin typeface="Arabic Typesetting" panose="03020402040406030203" pitchFamily="66" charset="-78"/>
                <a:cs typeface="Arabic Typesetting" panose="03020402040406030203" pitchFamily="66" charset="-78"/>
              </a:rPr>
              <a:t> brak wyraźnie oznaczonego miejsca zbiórki do ewakuacji, wyznaczonego w miejscu dostępnym,</a:t>
            </a:r>
            <a:endParaRPr lang="en-GB" sz="2700" dirty="0">
              <a:latin typeface="Arabic Typesetting" panose="03020402040406030203" pitchFamily="66" charset="-78"/>
              <a:cs typeface="Arabic Typesetting" panose="03020402040406030203" pitchFamily="66" charset="-78"/>
            </a:endParaRPr>
          </a:p>
          <a:p>
            <a:pPr marL="285750" indent="-285750" algn="just">
              <a:buFont typeface="Wingdings" pitchFamily="2" charset="2"/>
              <a:buChar char="§"/>
            </a:pPr>
            <a:r>
              <a:rPr lang="pl-PL" sz="2700" dirty="0">
                <a:latin typeface="Arabic Typesetting" panose="03020402040406030203" pitchFamily="66" charset="-78"/>
                <a:cs typeface="Arabic Typesetting" panose="03020402040406030203" pitchFamily="66" charset="-78"/>
              </a:rPr>
              <a:t>brak sprzętu ewakuacyjnego dla OzN</a:t>
            </a:r>
            <a:r>
              <a:rPr lang="en-GB" sz="2700" dirty="0">
                <a:latin typeface="Arabic Typesetting" panose="03020402040406030203" pitchFamily="66" charset="-78"/>
                <a:cs typeface="Arabic Typesetting" panose="03020402040406030203" pitchFamily="66" charset="-78"/>
              </a:rPr>
              <a:t>,</a:t>
            </a:r>
          </a:p>
          <a:p>
            <a:pPr marL="285750" indent="-285750" algn="just">
              <a:buFont typeface="Wingdings" pitchFamily="2" charset="2"/>
              <a:buChar char="§"/>
            </a:pPr>
            <a:r>
              <a:rPr lang="pl-PL" sz="2700" dirty="0">
                <a:latin typeface="Arabic Typesetting" panose="03020402040406030203" pitchFamily="66" charset="-78"/>
                <a:cs typeface="Arabic Typesetting" panose="03020402040406030203" pitchFamily="66" charset="-78"/>
              </a:rPr>
              <a:t> brak odpowiedniego dla OzN typu oznaczeń lub umieszczenie ich w nieprawidłowych lokalizacjach dla OzN,</a:t>
            </a:r>
            <a:endParaRPr lang="en-GB" sz="2700" dirty="0">
              <a:latin typeface="Arabic Typesetting" panose="03020402040406030203" pitchFamily="66" charset="-78"/>
              <a:cs typeface="Arabic Typesetting" panose="03020402040406030203" pitchFamily="66" charset="-78"/>
            </a:endParaRPr>
          </a:p>
          <a:p>
            <a:pPr marL="285750" indent="-285750" algn="just">
              <a:buFont typeface="Wingdings" pitchFamily="2" charset="2"/>
              <a:buChar char="§"/>
            </a:pPr>
            <a:r>
              <a:rPr lang="pl-PL" sz="2700" dirty="0">
                <a:latin typeface="Arabic Typesetting" panose="03020402040406030203" pitchFamily="66" charset="-78"/>
                <a:cs typeface="Arabic Typesetting" panose="03020402040406030203" pitchFamily="66" charset="-78"/>
              </a:rPr>
              <a:t>brak instalacji/środków alarmujących OzN wzroku czy g/Głuche,</a:t>
            </a:r>
            <a:endParaRPr lang="en-GB" sz="2700" dirty="0">
              <a:latin typeface="Arabic Typesetting" panose="03020402040406030203" pitchFamily="66" charset="-78"/>
              <a:cs typeface="Arabic Typesetting" panose="03020402040406030203" pitchFamily="66" charset="-78"/>
            </a:endParaRPr>
          </a:p>
          <a:p>
            <a:pPr marL="285750" indent="-285750" algn="just">
              <a:buFont typeface="Wingdings" pitchFamily="2" charset="2"/>
              <a:buChar char="§"/>
            </a:pPr>
            <a:r>
              <a:rPr lang="pl-PL" sz="2700" dirty="0">
                <a:latin typeface="Arabic Typesetting" panose="03020402040406030203" pitchFamily="66" charset="-78"/>
                <a:cs typeface="Arabic Typesetting" panose="03020402040406030203" pitchFamily="66" charset="-78"/>
              </a:rPr>
              <a:t>brak odpowiednich procedur w instrukcji bezpieczeństwa pożarowego,</a:t>
            </a:r>
            <a:endParaRPr lang="en-GB" sz="2700" dirty="0">
              <a:latin typeface="Arabic Typesetting" panose="03020402040406030203" pitchFamily="66" charset="-78"/>
              <a:cs typeface="Arabic Typesetting" panose="03020402040406030203" pitchFamily="66" charset="-78"/>
            </a:endParaRPr>
          </a:p>
          <a:p>
            <a:pPr marL="285750" indent="-285750" algn="just">
              <a:buFont typeface="Wingdings" pitchFamily="2" charset="2"/>
              <a:buChar char="§"/>
            </a:pPr>
            <a:r>
              <a:rPr lang="pl-PL" sz="2700" dirty="0">
                <a:latin typeface="Arabic Typesetting" panose="03020402040406030203" pitchFamily="66" charset="-78"/>
                <a:cs typeface="Arabic Typesetting" panose="03020402040406030203" pitchFamily="66" charset="-78"/>
              </a:rPr>
              <a:t>brak rzetelnych, powtarzalnych szkoleń z zakresu profesjonalnej asysty osobom z różnymi niepełnosprawnościami.</a:t>
            </a:r>
            <a:endParaRPr lang="en-GB" sz="2700" dirty="0">
              <a:latin typeface="Arabic Typesetting" panose="03020402040406030203" pitchFamily="66" charset="-78"/>
              <a:cs typeface="Arabic Typesetting" panose="03020402040406030203" pitchFamily="66" charset="-78"/>
            </a:endParaRPr>
          </a:p>
          <a:p>
            <a:pPr marL="285750" indent="-285750" algn="just">
              <a:buFont typeface="Wingdings" pitchFamily="2" charset="2"/>
              <a:buChar char="§"/>
            </a:pPr>
            <a:endParaRPr lang="en-GB" sz="2700" dirty="0">
              <a:latin typeface="Arabic Typesetting" panose="03020402040406030203" pitchFamily="66" charset="-78"/>
              <a:cs typeface="Arabic Typesetting" panose="03020402040406030203" pitchFamily="66" charset="-78"/>
            </a:endParaRPr>
          </a:p>
          <a:p>
            <a:pPr algn="just"/>
            <a:r>
              <a:rPr lang="pl-PL" sz="2700" b="1" dirty="0">
                <a:latin typeface="Arabic Typesetting" panose="03020402040406030203" pitchFamily="66" charset="-78"/>
                <a:cs typeface="Arabic Typesetting" panose="03020402040406030203" pitchFamily="66" charset="-78"/>
              </a:rPr>
              <a:t>Świadomość tych barier i możliwości ich eliminacji pozwala na uniwersalne i dostępne projektowanie budynków w taki sposób, aby </a:t>
            </a:r>
            <a:r>
              <a:rPr lang="pl-PL" sz="2700" b="1" dirty="0" err="1">
                <a:latin typeface="Arabic Typesetting" panose="03020402040406030203" pitchFamily="66" charset="-78"/>
                <a:cs typeface="Arabic Typesetting" panose="03020402040406030203" pitchFamily="66" charset="-78"/>
              </a:rPr>
              <a:t>wszyscymieli</a:t>
            </a:r>
            <a:r>
              <a:rPr lang="pl-PL" sz="2700" b="1" dirty="0">
                <a:latin typeface="Arabic Typesetting" panose="03020402040406030203" pitchFamily="66" charset="-78"/>
                <a:cs typeface="Arabic Typesetting" panose="03020402040406030203" pitchFamily="66" charset="-78"/>
              </a:rPr>
              <a:t> równe szanse się z nich wydostać w przypadku zagrożenia.</a:t>
            </a:r>
          </a:p>
        </p:txBody>
      </p:sp>
    </p:spTree>
    <p:extLst>
      <p:ext uri="{BB962C8B-B14F-4D97-AF65-F5344CB8AC3E}">
        <p14:creationId xmlns:p14="http://schemas.microsoft.com/office/powerpoint/2010/main" val="3658848171"/>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C52E540-1ED4-DC3B-DA79-341037D0B527}"/>
              </a:ext>
            </a:extLst>
          </p:cNvPr>
          <p:cNvSpPr>
            <a:spLocks noGrp="1"/>
          </p:cNvSpPr>
          <p:nvPr>
            <p:ph type="title"/>
          </p:nvPr>
        </p:nvSpPr>
        <p:spPr>
          <a:xfrm>
            <a:off x="2063288" y="2207088"/>
            <a:ext cx="8065423" cy="1804100"/>
          </a:xfrm>
          <a:ln w="38100">
            <a:solidFill>
              <a:schemeClr val="accent6">
                <a:lumMod val="50000"/>
              </a:schemeClr>
            </a:solidFill>
          </a:ln>
        </p:spPr>
        <p:txBody>
          <a:bodyPr>
            <a:normAutofit/>
          </a:bodyPr>
          <a:lstStyle/>
          <a:p>
            <a:r>
              <a:rPr lang="pl-PL" sz="3100" b="0" i="0" dirty="0">
                <a:effectLst/>
                <a:latin typeface="Arabic Typesetting" panose="03020402040406030203" pitchFamily="66" charset="-78"/>
                <a:cs typeface="Arabic Typesetting" panose="03020402040406030203" pitchFamily="66" charset="-78"/>
              </a:rPr>
              <a:t>Proponowane rozwiązania</a:t>
            </a:r>
            <a:endParaRPr lang="pl-PL" sz="31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4749809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2BD45975-F66E-A7C8-9FAA-CC34AA85B4B3}"/>
              </a:ext>
            </a:extLst>
          </p:cNvPr>
          <p:cNvSpPr txBox="1"/>
          <p:nvPr/>
        </p:nvSpPr>
        <p:spPr>
          <a:xfrm>
            <a:off x="394483" y="1720840"/>
            <a:ext cx="11403034" cy="3416320"/>
          </a:xfrm>
          <a:prstGeom prst="rect">
            <a:avLst/>
          </a:prstGeom>
          <a:noFill/>
        </p:spPr>
        <p:txBody>
          <a:bodyPr wrap="square" rtlCol="0">
            <a:spAutoFit/>
          </a:bodyPr>
          <a:lstStyle/>
          <a:p>
            <a:pPr algn="just"/>
            <a:r>
              <a:rPr lang="pl-PL" sz="2400" dirty="0">
                <a:latin typeface="Arabic Typesetting" panose="03020402040406030203" pitchFamily="66" charset="-78"/>
                <a:cs typeface="Arabic Typesetting" panose="03020402040406030203" pitchFamily="66" charset="-78"/>
              </a:rPr>
              <a:t>Rozwiązania pozwalające na bezpieczną ewakuację osób z niepełnosprawnościami </a:t>
            </a:r>
            <a:r>
              <a:rPr lang="en-GB" sz="2400" dirty="0" err="1">
                <a:latin typeface="Arabic Typesetting" panose="03020402040406030203" pitchFamily="66" charset="-78"/>
                <a:cs typeface="Arabic Typesetting" panose="03020402040406030203" pitchFamily="66" charset="-78"/>
              </a:rPr>
              <a:t>powinny</a:t>
            </a:r>
            <a:r>
              <a:rPr lang="en-GB" sz="2400" dirty="0">
                <a:latin typeface="Arabic Typesetting" panose="03020402040406030203" pitchFamily="66" charset="-78"/>
                <a:cs typeface="Arabic Typesetting" panose="03020402040406030203" pitchFamily="66" charset="-78"/>
              </a:rPr>
              <a:t> być</a:t>
            </a:r>
            <a:r>
              <a:rPr lang="pl-PL" sz="2400" dirty="0">
                <a:latin typeface="Arabic Typesetting" panose="03020402040406030203" pitchFamily="66" charset="-78"/>
                <a:cs typeface="Arabic Typesetting" panose="03020402040406030203" pitchFamily="66" charset="-78"/>
              </a:rPr>
              <a:t> dobrane do typu użytkowników, którzy mogą przebywać w budynku. Jednak niezależnie </a:t>
            </a:r>
            <a:r>
              <a:rPr lang="en-GB" sz="2400" dirty="0" err="1">
                <a:latin typeface="Arabic Typesetting" panose="03020402040406030203" pitchFamily="66" charset="-78"/>
                <a:cs typeface="Arabic Typesetting" panose="03020402040406030203" pitchFamily="66" charset="-78"/>
              </a:rPr>
              <a:t>od</a:t>
            </a:r>
            <a:r>
              <a:rPr lang="en-GB" sz="2400" dirty="0">
                <a:latin typeface="Arabic Typesetting" panose="03020402040406030203" pitchFamily="66" charset="-78"/>
                <a:cs typeface="Arabic Typesetting" panose="03020402040406030203" pitchFamily="66" charset="-78"/>
              </a:rPr>
              <a:t> </a:t>
            </a:r>
            <a:r>
              <a:rPr lang="en-GB" sz="2400" dirty="0" err="1">
                <a:latin typeface="Arabic Typesetting" panose="03020402040406030203" pitchFamily="66" charset="-78"/>
                <a:cs typeface="Arabic Typesetting" panose="03020402040406030203" pitchFamily="66" charset="-78"/>
              </a:rPr>
              <a:t>dobranych</a:t>
            </a:r>
            <a:r>
              <a:rPr lang="pl-PL" sz="2400" dirty="0">
                <a:latin typeface="Arabic Typesetting" panose="03020402040406030203" pitchFamily="66" charset="-78"/>
                <a:cs typeface="Arabic Typesetting" panose="03020402040406030203" pitchFamily="66" charset="-78"/>
              </a:rPr>
              <a:t> indywidualnie środków zalecane jest co najmniej:</a:t>
            </a:r>
            <a:endParaRPr lang="en-GB" sz="2400" dirty="0">
              <a:latin typeface="Arabic Typesetting" panose="03020402040406030203" pitchFamily="66" charset="-78"/>
              <a:cs typeface="Arabic Typesetting" panose="03020402040406030203" pitchFamily="66" charset="-78"/>
            </a:endParaRPr>
          </a:p>
          <a:p>
            <a:pPr marL="285750" indent="-285750" algn="just">
              <a:buFont typeface="Wingdings" pitchFamily="2" charset="2"/>
              <a:buChar char="§"/>
            </a:pPr>
            <a:r>
              <a:rPr lang="pl-PL" sz="2400" b="1" dirty="0">
                <a:latin typeface="Arabic Typesetting" panose="03020402040406030203" pitchFamily="66" charset="-78"/>
                <a:cs typeface="Arabic Typesetting" panose="03020402040406030203" pitchFamily="66" charset="-78"/>
              </a:rPr>
              <a:t>w zakresie rozwiązań architektonicznych</a:t>
            </a:r>
            <a:r>
              <a:rPr lang="pl-PL" sz="2400" dirty="0">
                <a:latin typeface="Arabic Typesetting" panose="03020402040406030203" pitchFamily="66" charset="-78"/>
                <a:cs typeface="Arabic Typesetting" panose="03020402040406030203" pitchFamily="66" charset="-78"/>
              </a:rPr>
              <a:t>: </a:t>
            </a:r>
            <a:r>
              <a:rPr lang="en-GB" sz="2400" dirty="0">
                <a:latin typeface="Arabic Typesetting" panose="03020402040406030203" pitchFamily="66" charset="-78"/>
                <a:cs typeface="Arabic Typesetting" panose="03020402040406030203" pitchFamily="66" charset="-78"/>
              </a:rPr>
              <a:t> </a:t>
            </a:r>
            <a:r>
              <a:rPr lang="pl-PL" sz="2400" dirty="0">
                <a:latin typeface="Arabic Typesetting" panose="03020402040406030203" pitchFamily="66" charset="-78"/>
                <a:cs typeface="Arabic Typesetting" panose="03020402040406030203" pitchFamily="66" charset="-78"/>
              </a:rPr>
              <a:t>zapewnienie dróg ewakuacyjnychumożliwiających wydostanie się z budynku, umieszczenie odpowiednio </a:t>
            </a:r>
            <a:r>
              <a:rPr lang="en-GB" sz="2400" dirty="0" err="1">
                <a:latin typeface="Arabic Typesetting" panose="03020402040406030203" pitchFamily="66" charset="-78"/>
                <a:cs typeface="Arabic Typesetting" panose="03020402040406030203" pitchFamily="66" charset="-78"/>
              </a:rPr>
              <a:t>dobranego</a:t>
            </a:r>
            <a:r>
              <a:rPr lang="en-GB" sz="2400" dirty="0">
                <a:latin typeface="Arabic Typesetting" panose="03020402040406030203" pitchFamily="66" charset="-78"/>
                <a:cs typeface="Arabic Typesetting" panose="03020402040406030203" pitchFamily="66" charset="-78"/>
              </a:rPr>
              <a:t> </a:t>
            </a:r>
            <a:r>
              <a:rPr lang="en-GB" sz="2400" dirty="0" err="1">
                <a:latin typeface="Arabic Typesetting" panose="03020402040406030203" pitchFamily="66" charset="-78"/>
                <a:cs typeface="Arabic Typesetting" panose="03020402040406030203" pitchFamily="66" charset="-78"/>
              </a:rPr>
              <a:t>oznakowania</a:t>
            </a:r>
            <a:r>
              <a:rPr lang="pl-PL" sz="2400" dirty="0">
                <a:latin typeface="Arabic Typesetting" panose="03020402040406030203" pitchFamily="66" charset="-78"/>
                <a:cs typeface="Arabic Typesetting" panose="03020402040406030203" pitchFamily="66" charset="-78"/>
              </a:rPr>
              <a:t> I oświetlenia ewakuacyjnego, wyznaczenie punktu zbiórki dla </a:t>
            </a:r>
            <a:r>
              <a:rPr lang="en-GB" sz="2400" dirty="0" err="1">
                <a:latin typeface="Arabic Typesetting" panose="03020402040406030203" pitchFamily="66" charset="-78"/>
                <a:cs typeface="Arabic Typesetting" panose="03020402040406030203" pitchFamily="66" charset="-78"/>
              </a:rPr>
              <a:t>osób</a:t>
            </a:r>
            <a:r>
              <a:rPr lang="en-GB" sz="2400" dirty="0">
                <a:latin typeface="Arabic Typesetting" panose="03020402040406030203" pitchFamily="66" charset="-78"/>
                <a:cs typeface="Arabic Typesetting" panose="03020402040406030203" pitchFamily="66" charset="-78"/>
              </a:rPr>
              <a:t> </a:t>
            </a:r>
            <a:r>
              <a:rPr lang="en-GB" sz="2400" dirty="0" err="1">
                <a:latin typeface="Arabic Typesetting" panose="03020402040406030203" pitchFamily="66" charset="-78"/>
                <a:cs typeface="Arabic Typesetting" panose="03020402040406030203" pitchFamily="66" charset="-78"/>
              </a:rPr>
              <a:t>potrzebujących</a:t>
            </a:r>
            <a:r>
              <a:rPr lang="pl-PL" sz="2400" dirty="0">
                <a:latin typeface="Arabic Typesetting" panose="03020402040406030203" pitchFamily="66" charset="-78"/>
                <a:cs typeface="Arabic Typesetting" panose="03020402040406030203" pitchFamily="66" charset="-78"/>
              </a:rPr>
              <a:t> asysty/pomocy,</a:t>
            </a:r>
            <a:endParaRPr lang="en-GB" sz="2400" dirty="0">
              <a:latin typeface="Arabic Typesetting" panose="03020402040406030203" pitchFamily="66" charset="-78"/>
              <a:cs typeface="Arabic Typesetting" panose="03020402040406030203" pitchFamily="66" charset="-78"/>
            </a:endParaRPr>
          </a:p>
          <a:p>
            <a:pPr marL="285750" indent="-285750" algn="just">
              <a:buFont typeface="Wingdings" pitchFamily="2" charset="2"/>
              <a:buChar char="§"/>
            </a:pPr>
            <a:r>
              <a:rPr lang="pl-PL" sz="2400" dirty="0">
                <a:latin typeface="Arabic Typesetting" panose="03020402040406030203" pitchFamily="66" charset="-78"/>
                <a:cs typeface="Arabic Typesetting" panose="03020402040406030203" pitchFamily="66" charset="-78"/>
              </a:rPr>
              <a:t> </a:t>
            </a:r>
            <a:r>
              <a:rPr lang="pl-PL" sz="2400" b="1" dirty="0">
                <a:latin typeface="Arabic Typesetting" panose="03020402040406030203" pitchFamily="66" charset="-78"/>
                <a:cs typeface="Arabic Typesetting" panose="03020402040406030203" pitchFamily="66" charset="-78"/>
              </a:rPr>
              <a:t>w zakresie rozwiązań sprzętowych</a:t>
            </a:r>
            <a:r>
              <a:rPr lang="pl-PL" sz="2400" dirty="0">
                <a:latin typeface="Arabic Typesetting" panose="03020402040406030203" pitchFamily="66" charset="-78"/>
                <a:cs typeface="Arabic Typesetting" panose="03020402040406030203" pitchFamily="66" charset="-78"/>
              </a:rPr>
              <a:t>: zapewnienie graficznego planu ewakuacji I </a:t>
            </a:r>
            <a:r>
              <a:rPr lang="en-GB" sz="2400" dirty="0" err="1">
                <a:latin typeface="Arabic Typesetting" panose="03020402040406030203" pitchFamily="66" charset="-78"/>
                <a:cs typeface="Arabic Typesetting" panose="03020402040406030203" pitchFamily="66" charset="-78"/>
              </a:rPr>
              <a:t>minimalnej</a:t>
            </a:r>
            <a:r>
              <a:rPr lang="en-GB" sz="2400" dirty="0">
                <a:latin typeface="Arabic Typesetting" panose="03020402040406030203" pitchFamily="66" charset="-78"/>
                <a:cs typeface="Arabic Typesetting" panose="03020402040406030203" pitchFamily="66" charset="-78"/>
              </a:rPr>
              <a:t> </a:t>
            </a:r>
            <a:r>
              <a:rPr lang="en-GB" sz="2400" dirty="0" err="1">
                <a:latin typeface="Arabic Typesetting" panose="03020402040406030203" pitchFamily="66" charset="-78"/>
                <a:cs typeface="Arabic Typesetting" panose="03020402040406030203" pitchFamily="66" charset="-78"/>
              </a:rPr>
              <a:t>ilości</a:t>
            </a:r>
            <a:r>
              <a:rPr lang="pl-PL" sz="2400" dirty="0">
                <a:latin typeface="Arabic Typesetting" panose="03020402040406030203" pitchFamily="66" charset="-78"/>
                <a:cs typeface="Arabic Typesetting" panose="03020402040406030203" pitchFamily="66" charset="-78"/>
              </a:rPr>
              <a:t> sprzętu do ewakuacji osób OzN,</a:t>
            </a:r>
            <a:endParaRPr lang="en-GB" sz="2400" dirty="0">
              <a:latin typeface="Arabic Typesetting" panose="03020402040406030203" pitchFamily="66" charset="-78"/>
              <a:cs typeface="Arabic Typesetting" panose="03020402040406030203" pitchFamily="66" charset="-78"/>
            </a:endParaRPr>
          </a:p>
          <a:p>
            <a:pPr marL="285750" indent="-285750" algn="just">
              <a:buFont typeface="Wingdings" pitchFamily="2" charset="2"/>
              <a:buChar char="§"/>
            </a:pPr>
            <a:r>
              <a:rPr lang="pl-PL" sz="2400" dirty="0">
                <a:latin typeface="Arabic Typesetting" panose="03020402040406030203" pitchFamily="66" charset="-78"/>
                <a:cs typeface="Arabic Typesetting" panose="03020402040406030203" pitchFamily="66" charset="-78"/>
              </a:rPr>
              <a:t> </a:t>
            </a:r>
            <a:r>
              <a:rPr lang="pl-PL" sz="2400" b="1" dirty="0">
                <a:latin typeface="Arabic Typesetting" panose="03020402040406030203" pitchFamily="66" charset="-78"/>
                <a:cs typeface="Arabic Typesetting" panose="03020402040406030203" pitchFamily="66" charset="-78"/>
              </a:rPr>
              <a:t>w zakresie rozwiązań organizacyjnych</a:t>
            </a:r>
            <a:r>
              <a:rPr lang="pl-PL" sz="2400" dirty="0">
                <a:latin typeface="Arabic Typesetting" panose="03020402040406030203" pitchFamily="66" charset="-78"/>
                <a:cs typeface="Arabic Typesetting" panose="03020402040406030203" pitchFamily="66" charset="-78"/>
              </a:rPr>
              <a:t>: zapewnienie przeszkolenia z zakresu ewakuacji (</a:t>
            </a:r>
            <a:r>
              <a:rPr lang="en-GB" sz="2400" dirty="0">
                <a:latin typeface="Arabic Typesetting" panose="03020402040406030203" pitchFamily="66" charset="-78"/>
                <a:cs typeface="Arabic Typesetting" panose="03020402040406030203" pitchFamily="66" charset="-78"/>
              </a:rPr>
              <a:t>w </a:t>
            </a:r>
            <a:r>
              <a:rPr lang="en-GB" sz="2400" dirty="0" err="1">
                <a:latin typeface="Arabic Typesetting" panose="03020402040406030203" pitchFamily="66" charset="-78"/>
                <a:cs typeface="Arabic Typesetting" panose="03020402040406030203" pitchFamily="66" charset="-78"/>
              </a:rPr>
              <a:t>szczególności</a:t>
            </a:r>
            <a:r>
              <a:rPr lang="pl-PL" sz="2400" dirty="0">
                <a:latin typeface="Arabic Typesetting" panose="03020402040406030203" pitchFamily="66" charset="-78"/>
                <a:cs typeface="Arabic Typesetting" panose="03020402040406030203" pitchFamily="66" charset="-78"/>
              </a:rPr>
              <a:t> odczytywania sygnałów alarmowych i sposobów wydostania się z obiektu).</a:t>
            </a:r>
          </a:p>
        </p:txBody>
      </p:sp>
    </p:spTree>
    <p:extLst>
      <p:ext uri="{BB962C8B-B14F-4D97-AF65-F5344CB8AC3E}">
        <p14:creationId xmlns:p14="http://schemas.microsoft.com/office/powerpoint/2010/main" val="2211922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5F767F50-7D97-A6E3-1C54-C2816A5D36D4}"/>
              </a:ext>
            </a:extLst>
          </p:cNvPr>
          <p:cNvSpPr txBox="1"/>
          <p:nvPr/>
        </p:nvSpPr>
        <p:spPr>
          <a:xfrm>
            <a:off x="222564" y="325446"/>
            <a:ext cx="10528426" cy="2169825"/>
          </a:xfrm>
          <a:prstGeom prst="rect">
            <a:avLst/>
          </a:prstGeom>
          <a:noFill/>
        </p:spPr>
        <p:txBody>
          <a:bodyPr wrap="square" rtlCol="0">
            <a:spAutoFit/>
          </a:bodyPr>
          <a:lstStyle/>
          <a:p>
            <a:pPr algn="l"/>
            <a:r>
              <a:rPr lang="pl-PL" sz="2700" b="1" dirty="0">
                <a:latin typeface="Arabic Typesetting" panose="03020402040406030203" pitchFamily="66" charset="-78"/>
                <a:cs typeface="Arabic Typesetting" panose="03020402040406030203" pitchFamily="66" charset="-78"/>
              </a:rPr>
              <a:t>podział na wyzwania, jakim trzeba sprostać, to sugerujemy roboczy podział jak niżej:</a:t>
            </a:r>
            <a:endParaRPr lang="en-GB" sz="2700" b="1" dirty="0">
              <a:latin typeface="Arabic Typesetting" panose="03020402040406030203" pitchFamily="66" charset="-78"/>
              <a:cs typeface="Arabic Typesetting" panose="03020402040406030203" pitchFamily="66" charset="-78"/>
            </a:endParaRPr>
          </a:p>
          <a:p>
            <a:pPr marL="285750" indent="-285750" algn="l">
              <a:buFont typeface="Wingdings" pitchFamily="2" charset="2"/>
              <a:buChar char="§"/>
            </a:pPr>
            <a:r>
              <a:rPr lang="pl-PL" sz="2700" dirty="0">
                <a:latin typeface="Arabic Typesetting" panose="03020402040406030203" pitchFamily="66" charset="-78"/>
                <a:cs typeface="Arabic Typesetting" panose="03020402040406030203" pitchFamily="66" charset="-78"/>
              </a:rPr>
              <a:t> osoby z niepełnosprawnością ruchu – drożne ciągi komunikacyjne, </a:t>
            </a:r>
            <a:r>
              <a:rPr lang="en-GB" sz="2700" dirty="0" err="1">
                <a:latin typeface="Arabic Typesetting" panose="03020402040406030203" pitchFamily="66" charset="-78"/>
                <a:cs typeface="Arabic Typesetting" panose="03020402040406030203" pitchFamily="66" charset="-78"/>
              </a:rPr>
              <a:t>pokonanie</a:t>
            </a:r>
            <a:r>
              <a:rPr lang="en-GB" sz="2700" dirty="0">
                <a:latin typeface="Arabic Typesetting" panose="03020402040406030203" pitchFamily="66" charset="-78"/>
                <a:cs typeface="Arabic Typesetting" panose="03020402040406030203" pitchFamily="66" charset="-78"/>
              </a:rPr>
              <a:t> </a:t>
            </a:r>
            <a:r>
              <a:rPr lang="en-GB" sz="2700" dirty="0" err="1">
                <a:latin typeface="Arabic Typesetting" panose="03020402040406030203" pitchFamily="66" charset="-78"/>
                <a:cs typeface="Arabic Typesetting" panose="03020402040406030203" pitchFamily="66" charset="-78"/>
              </a:rPr>
              <a:t>schodów</a:t>
            </a:r>
            <a:r>
              <a:rPr lang="pl-PL" sz="2700" dirty="0">
                <a:latin typeface="Arabic Typesetting" panose="03020402040406030203" pitchFamily="66" charset="-78"/>
                <a:cs typeface="Arabic Typesetting" panose="03020402040406030203" pitchFamily="66" charset="-78"/>
              </a:rPr>
              <a:t> / asysta,</a:t>
            </a:r>
            <a:endParaRPr lang="en-GB" sz="2700" dirty="0">
              <a:latin typeface="Arabic Typesetting" panose="03020402040406030203" pitchFamily="66" charset="-78"/>
              <a:cs typeface="Arabic Typesetting" panose="03020402040406030203" pitchFamily="66" charset="-78"/>
            </a:endParaRPr>
          </a:p>
          <a:p>
            <a:pPr marL="285750" indent="-285750" algn="l">
              <a:buFont typeface="Wingdings" pitchFamily="2" charset="2"/>
              <a:buChar char="§"/>
            </a:pPr>
            <a:r>
              <a:rPr lang="pl-PL" sz="2700" dirty="0">
                <a:latin typeface="Arabic Typesetting" panose="03020402040406030203" pitchFamily="66" charset="-78"/>
                <a:cs typeface="Arabic Typesetting" panose="03020402040406030203" pitchFamily="66" charset="-78"/>
              </a:rPr>
              <a:t>osoby z niepełnosprawnością słuchu lub mowy – systemy powiadamiania /komunikacji / asysta,</a:t>
            </a:r>
            <a:endParaRPr lang="en-GB" sz="2700" dirty="0">
              <a:latin typeface="Arabic Typesetting" panose="03020402040406030203" pitchFamily="66" charset="-78"/>
              <a:cs typeface="Arabic Typesetting" panose="03020402040406030203" pitchFamily="66" charset="-78"/>
            </a:endParaRPr>
          </a:p>
          <a:p>
            <a:pPr marL="285750" indent="-285750" algn="l">
              <a:buFont typeface="Wingdings" pitchFamily="2" charset="2"/>
              <a:buChar char="§"/>
            </a:pPr>
            <a:r>
              <a:rPr lang="pl-PL" sz="2700" dirty="0">
                <a:latin typeface="Arabic Typesetting" panose="03020402040406030203" pitchFamily="66" charset="-78"/>
                <a:cs typeface="Arabic Typesetting" panose="03020402040406030203" pitchFamily="66" charset="-78"/>
              </a:rPr>
              <a:t>osoby z niepełnosprawnością wzroku– oznaczenie dróg ewakuacji / asysta,</a:t>
            </a:r>
            <a:endParaRPr lang="en-GB" sz="2700" dirty="0">
              <a:latin typeface="Arabic Typesetting" panose="03020402040406030203" pitchFamily="66" charset="-78"/>
              <a:cs typeface="Arabic Typesetting" panose="03020402040406030203" pitchFamily="66" charset="-78"/>
            </a:endParaRPr>
          </a:p>
          <a:p>
            <a:pPr marL="285750" indent="-285750" algn="l">
              <a:buFont typeface="Wingdings" pitchFamily="2" charset="2"/>
              <a:buChar char="§"/>
            </a:pPr>
            <a:r>
              <a:rPr lang="pl-PL" sz="2700" dirty="0">
                <a:latin typeface="Arabic Typesetting" panose="03020402040406030203" pitchFamily="66" charset="-78"/>
                <a:cs typeface="Arabic Typesetting" panose="03020402040406030203" pitchFamily="66" charset="-78"/>
              </a:rPr>
              <a:t>osoby z niepełnosprawnością intelektualną– proste, jasne instrukcje / asysta.</a:t>
            </a:r>
          </a:p>
        </p:txBody>
      </p:sp>
      <p:pic>
        <p:nvPicPr>
          <p:cNvPr id="3" name="Obraz 2">
            <a:extLst>
              <a:ext uri="{FF2B5EF4-FFF2-40B4-BE49-F238E27FC236}">
                <a16:creationId xmlns:a16="http://schemas.microsoft.com/office/drawing/2014/main" id="{57C0440D-517A-A94E-44D3-ED30452BF1DC}"/>
              </a:ext>
            </a:extLst>
          </p:cNvPr>
          <p:cNvPicPr>
            <a:picLocks noChangeAspect="1"/>
          </p:cNvPicPr>
          <p:nvPr/>
        </p:nvPicPr>
        <p:blipFill>
          <a:blip r:embed="rId2"/>
          <a:stretch>
            <a:fillRect/>
          </a:stretch>
        </p:blipFill>
        <p:spPr>
          <a:xfrm>
            <a:off x="2716872" y="2699100"/>
            <a:ext cx="6758256" cy="3959197"/>
          </a:xfrm>
          <a:prstGeom prst="rect">
            <a:avLst/>
          </a:prstGeom>
        </p:spPr>
      </p:pic>
    </p:spTree>
    <p:extLst>
      <p:ext uri="{BB962C8B-B14F-4D97-AF65-F5344CB8AC3E}">
        <p14:creationId xmlns:p14="http://schemas.microsoft.com/office/powerpoint/2010/main" val="6256968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C52E540-1ED4-DC3B-DA79-341037D0B527}"/>
              </a:ext>
            </a:extLst>
          </p:cNvPr>
          <p:cNvSpPr>
            <a:spLocks noGrp="1"/>
          </p:cNvSpPr>
          <p:nvPr>
            <p:ph type="title"/>
          </p:nvPr>
        </p:nvSpPr>
        <p:spPr>
          <a:xfrm>
            <a:off x="2063288" y="2207088"/>
            <a:ext cx="8065423" cy="1804100"/>
          </a:xfrm>
          <a:ln w="38100">
            <a:solidFill>
              <a:schemeClr val="accent6">
                <a:lumMod val="50000"/>
              </a:schemeClr>
            </a:solidFill>
          </a:ln>
        </p:spPr>
        <p:txBody>
          <a:bodyPr>
            <a:normAutofit/>
          </a:bodyPr>
          <a:lstStyle/>
          <a:p>
            <a:r>
              <a:rPr lang="pl-PL" sz="3100" b="0" i="0" dirty="0">
                <a:effectLst/>
                <a:latin typeface="Arabic Typesetting" panose="03020402040406030203" pitchFamily="66" charset="-78"/>
                <a:cs typeface="Arabic Typesetting" panose="03020402040406030203" pitchFamily="66" charset="-78"/>
              </a:rPr>
              <a:t>Rozwiązania architektoniczne</a:t>
            </a:r>
            <a:endParaRPr lang="pl-PL" sz="31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0382860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41067542-16C9-A4CA-9309-ADB6DBC01E57}"/>
              </a:ext>
            </a:extLst>
          </p:cNvPr>
          <p:cNvSpPr txBox="1"/>
          <p:nvPr/>
        </p:nvSpPr>
        <p:spPr>
          <a:xfrm>
            <a:off x="363258" y="1651590"/>
            <a:ext cx="11465483" cy="3554819"/>
          </a:xfrm>
          <a:prstGeom prst="rect">
            <a:avLst/>
          </a:prstGeom>
          <a:noFill/>
        </p:spPr>
        <p:txBody>
          <a:bodyPr wrap="square" rtlCol="0">
            <a:spAutoFit/>
          </a:bodyPr>
          <a:lstStyle/>
          <a:p>
            <a:pPr algn="l"/>
            <a:r>
              <a:rPr lang="pl-PL" sz="2500" b="1" dirty="0">
                <a:latin typeface="Arabic Typesetting" panose="03020402040406030203" pitchFamily="66" charset="-78"/>
                <a:cs typeface="Arabic Typesetting" panose="03020402040406030203" pitchFamily="66" charset="-78"/>
              </a:rPr>
              <a:t>Drogi ewakuacyjne</a:t>
            </a:r>
            <a:endParaRPr lang="en-GB" sz="2500" b="1" dirty="0">
              <a:latin typeface="Arabic Typesetting" panose="03020402040406030203" pitchFamily="66" charset="-78"/>
              <a:cs typeface="Arabic Typesetting" panose="03020402040406030203" pitchFamily="66" charset="-78"/>
            </a:endParaRPr>
          </a:p>
          <a:p>
            <a:pPr marL="285750" indent="-285750" algn="l">
              <a:buFont typeface="Wingdings" pitchFamily="2" charset="2"/>
              <a:buChar char="§"/>
            </a:pPr>
            <a:r>
              <a:rPr lang="pl-PL" sz="2500" dirty="0">
                <a:latin typeface="Arabic Typesetting" panose="03020402040406030203" pitchFamily="66" charset="-78"/>
                <a:cs typeface="Arabic Typesetting" panose="03020402040406030203" pitchFamily="66" charset="-78"/>
              </a:rPr>
              <a:t> Konieczne jest zapewnienie dróg ewakuacyjnych pozwalających każdej osobie (również </a:t>
            </a:r>
            <a:r>
              <a:rPr lang="en-GB" sz="2500" dirty="0">
                <a:latin typeface="Arabic Typesetting" panose="03020402040406030203" pitchFamily="66" charset="-78"/>
                <a:cs typeface="Arabic Typesetting" panose="03020402040406030203" pitchFamily="66" charset="-78"/>
              </a:rPr>
              <a:t>z </a:t>
            </a:r>
            <a:r>
              <a:rPr lang="en-GB" sz="2500" dirty="0" err="1">
                <a:latin typeface="Arabic Typesetting" panose="03020402040406030203" pitchFamily="66" charset="-78"/>
                <a:cs typeface="Arabic Typesetting" panose="03020402040406030203" pitchFamily="66" charset="-78"/>
              </a:rPr>
              <a:t>ograniczeniami</a:t>
            </a:r>
            <a:r>
              <a:rPr lang="en-GB" sz="2500" dirty="0">
                <a:latin typeface="Arabic Typesetting" panose="03020402040406030203" pitchFamily="66" charset="-78"/>
                <a:cs typeface="Arabic Typesetting" panose="03020402040406030203" pitchFamily="66" charset="-78"/>
              </a:rPr>
              <a:t> </a:t>
            </a:r>
            <a:r>
              <a:rPr lang="pl-PL" sz="2500" dirty="0">
                <a:latin typeface="Arabic Typesetting" panose="03020402040406030203" pitchFamily="66" charset="-78"/>
                <a:cs typeface="Arabic Typesetting" panose="03020402040406030203" pitchFamily="66" charset="-78"/>
              </a:rPr>
              <a:t>mobilności i percepcji) na samodzielną ewakuację z budynku. Jeżeli nie jest </a:t>
            </a:r>
            <a:r>
              <a:rPr lang="en-GB" sz="2500" dirty="0">
                <a:latin typeface="Arabic Typesetting" panose="03020402040406030203" pitchFamily="66" charset="-78"/>
                <a:cs typeface="Arabic Typesetting" panose="03020402040406030203" pitchFamily="66" charset="-78"/>
              </a:rPr>
              <a:t>to </a:t>
            </a:r>
            <a:r>
              <a:rPr lang="en-GB" sz="2500" dirty="0" err="1">
                <a:latin typeface="Arabic Typesetting" panose="03020402040406030203" pitchFamily="66" charset="-78"/>
                <a:cs typeface="Arabic Typesetting" panose="03020402040406030203" pitchFamily="66" charset="-78"/>
              </a:rPr>
              <a:t>technicznie</a:t>
            </a:r>
            <a:r>
              <a:rPr lang="pl-PL" sz="2500" dirty="0">
                <a:latin typeface="Arabic Typesetting" panose="03020402040406030203" pitchFamily="66" charset="-78"/>
                <a:cs typeface="Arabic Typesetting" panose="03020402040406030203" pitchFamily="66" charset="-78"/>
              </a:rPr>
              <a:t> możliwe, należy zagwarantować możliwość schronienia się w specjalnychpomieszczeniach lub w miejscach oczekiwania na ewakuację zlokalizowanych w </a:t>
            </a:r>
            <a:r>
              <a:rPr lang="en-GB" sz="2500" dirty="0" err="1">
                <a:latin typeface="Arabic Typesetting" panose="03020402040406030203" pitchFamily="66" charset="-78"/>
                <a:cs typeface="Arabic Typesetting" panose="03020402040406030203" pitchFamily="66" charset="-78"/>
              </a:rPr>
              <a:t>obrębie</a:t>
            </a:r>
            <a:r>
              <a:rPr lang="en-GB" sz="2500" dirty="0">
                <a:latin typeface="Arabic Typesetting" panose="03020402040406030203" pitchFamily="66" charset="-78"/>
                <a:cs typeface="Arabic Typesetting" panose="03020402040406030203" pitchFamily="66" charset="-78"/>
              </a:rPr>
              <a:t> </a:t>
            </a:r>
            <a:r>
              <a:rPr lang="en-GB" sz="2500" dirty="0" err="1">
                <a:latin typeface="Arabic Typesetting" panose="03020402040406030203" pitchFamily="66" charset="-78"/>
                <a:cs typeface="Arabic Typesetting" panose="03020402040406030203" pitchFamily="66" charset="-78"/>
              </a:rPr>
              <a:t>ewakuacyjnych</a:t>
            </a:r>
            <a:r>
              <a:rPr lang="pl-PL" sz="2500" dirty="0">
                <a:latin typeface="Arabic Typesetting" panose="03020402040406030203" pitchFamily="66" charset="-78"/>
                <a:cs typeface="Arabic Typesetting" panose="03020402040406030203" pitchFamily="66" charset="-78"/>
              </a:rPr>
              <a:t> klatek schodowych (lub ich najbliższym sąsiedztwie) na czas potrzebny </a:t>
            </a:r>
            <a:r>
              <a:rPr lang="en-GB" sz="2500" dirty="0">
                <a:latin typeface="Arabic Typesetting" panose="03020402040406030203" pitchFamily="66" charset="-78"/>
                <a:cs typeface="Arabic Typesetting" panose="03020402040406030203" pitchFamily="66" charset="-78"/>
              </a:rPr>
              <a:t>do </a:t>
            </a:r>
            <a:r>
              <a:rPr lang="en-GB" sz="2500" dirty="0" err="1">
                <a:latin typeface="Arabic Typesetting" panose="03020402040406030203" pitchFamily="66" charset="-78"/>
                <a:cs typeface="Arabic Typesetting" panose="03020402040406030203" pitchFamily="66" charset="-78"/>
              </a:rPr>
              <a:t>przybycia</a:t>
            </a:r>
            <a:r>
              <a:rPr lang="pl-PL" sz="2500" dirty="0">
                <a:latin typeface="Arabic Typesetting" panose="03020402040406030203" pitchFamily="66" charset="-78"/>
                <a:cs typeface="Arabic Typesetting" panose="03020402040406030203" pitchFamily="66" charset="-78"/>
              </a:rPr>
              <a:t> ekip ratowniczych.</a:t>
            </a:r>
            <a:endParaRPr lang="en-GB" sz="2500" dirty="0">
              <a:latin typeface="Arabic Typesetting" panose="03020402040406030203" pitchFamily="66" charset="-78"/>
              <a:cs typeface="Arabic Typesetting" panose="03020402040406030203" pitchFamily="66" charset="-78"/>
            </a:endParaRPr>
          </a:p>
          <a:p>
            <a:pPr marL="285750" indent="-285750" algn="l">
              <a:buFont typeface="Wingdings" pitchFamily="2" charset="2"/>
              <a:buChar char="§"/>
            </a:pPr>
            <a:r>
              <a:rPr lang="pl-PL" sz="2500" dirty="0">
                <a:latin typeface="Arabic Typesetting" panose="03020402040406030203" pitchFamily="66" charset="-78"/>
                <a:cs typeface="Arabic Typesetting" panose="03020402040406030203" pitchFamily="66" charset="-78"/>
              </a:rPr>
              <a:t>Konieczne jest zapewnienie wolnych od przeszkód dróg ewakuacyjnych (możliwie szerokich,</a:t>
            </a:r>
            <a:r>
              <a:rPr lang="en-GB" sz="2500" dirty="0">
                <a:latin typeface="Arabic Typesetting" panose="03020402040406030203" pitchFamily="66" charset="-78"/>
                <a:cs typeface="Arabic Typesetting" panose="03020402040406030203" pitchFamily="66" charset="-78"/>
              </a:rPr>
              <a:t> </a:t>
            </a:r>
            <a:r>
              <a:rPr lang="pl-PL" sz="2500" dirty="0">
                <a:latin typeface="Arabic Typesetting" panose="03020402040406030203" pitchFamily="66" charset="-78"/>
                <a:cs typeface="Arabic Typesetting" panose="03020402040406030203" pitchFamily="66" charset="-78"/>
              </a:rPr>
              <a:t>pozbawionych elementów utrudniających poruszanie się, takich jak kosze na śmieci, szafki itp.),przy czym należy pamiętać, że droga ewakuacyjna przebiega od wyjścia z pomieszczenia </a:t>
            </a:r>
            <a:r>
              <a:rPr lang="en-GB" sz="2500" dirty="0">
                <a:latin typeface="Arabic Typesetting" panose="03020402040406030203" pitchFamily="66" charset="-78"/>
                <a:cs typeface="Arabic Typesetting" panose="03020402040406030203" pitchFamily="66" charset="-78"/>
              </a:rPr>
              <a:t>do </a:t>
            </a:r>
            <a:r>
              <a:rPr lang="en-GB" sz="2500" dirty="0" err="1">
                <a:latin typeface="Arabic Typesetting" panose="03020402040406030203" pitchFamily="66" charset="-78"/>
                <a:cs typeface="Arabic Typesetting" panose="03020402040406030203" pitchFamily="66" charset="-78"/>
              </a:rPr>
              <a:t>miejsca</a:t>
            </a:r>
            <a:r>
              <a:rPr lang="pl-PL" sz="2500" dirty="0">
                <a:latin typeface="Arabic Typesetting" panose="03020402040406030203" pitchFamily="66" charset="-78"/>
                <a:cs typeface="Arabic Typesetting" panose="03020402040406030203" pitchFamily="66" charset="-78"/>
              </a:rPr>
              <a:t> zbiórki wyznaczonego do ewakuacji (nie do drzwi wyjściowych z budynku).</a:t>
            </a:r>
          </a:p>
        </p:txBody>
      </p:sp>
    </p:spTree>
    <p:extLst>
      <p:ext uri="{BB962C8B-B14F-4D97-AF65-F5344CB8AC3E}">
        <p14:creationId xmlns:p14="http://schemas.microsoft.com/office/powerpoint/2010/main" val="4589015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A319B4BE-0C68-B7D7-DFB3-C6599A473C17}"/>
              </a:ext>
            </a:extLst>
          </p:cNvPr>
          <p:cNvSpPr txBox="1"/>
          <p:nvPr/>
        </p:nvSpPr>
        <p:spPr>
          <a:xfrm>
            <a:off x="213510" y="1582340"/>
            <a:ext cx="11764980" cy="3693319"/>
          </a:xfrm>
          <a:prstGeom prst="rect">
            <a:avLst/>
          </a:prstGeom>
          <a:noFill/>
        </p:spPr>
        <p:txBody>
          <a:bodyPr wrap="square" rtlCol="0">
            <a:spAutoFit/>
          </a:bodyPr>
          <a:lstStyle/>
          <a:p>
            <a:pPr algn="l"/>
            <a:r>
              <a:rPr lang="pl-PL" sz="2600" dirty="0">
                <a:latin typeface="Arabic Typesetting" panose="03020402040406030203" pitchFamily="66" charset="-78"/>
                <a:cs typeface="Arabic Typesetting" panose="03020402040406030203" pitchFamily="66" charset="-78"/>
              </a:rPr>
              <a:t>W celu zapewnienia dostępności rekomendujemy stosowanie minimalnych </a:t>
            </a:r>
            <a:r>
              <a:rPr lang="en-GB" sz="2600" dirty="0" err="1">
                <a:latin typeface="Arabic Typesetting" panose="03020402040406030203" pitchFamily="66" charset="-78"/>
                <a:cs typeface="Arabic Typesetting" panose="03020402040406030203" pitchFamily="66" charset="-78"/>
              </a:rPr>
              <a:t>parametrów</a:t>
            </a:r>
            <a:r>
              <a:rPr lang="en-GB" sz="2600" dirty="0">
                <a:latin typeface="Arabic Typesetting" panose="03020402040406030203" pitchFamily="66" charset="-78"/>
                <a:cs typeface="Arabic Typesetting" panose="03020402040406030203" pitchFamily="66" charset="-78"/>
              </a:rPr>
              <a:t> </a:t>
            </a:r>
            <a:r>
              <a:rPr lang="en-GB" sz="2600" dirty="0" err="1">
                <a:latin typeface="Arabic Typesetting" panose="03020402040406030203" pitchFamily="66" charset="-78"/>
                <a:cs typeface="Arabic Typesetting" panose="03020402040406030203" pitchFamily="66" charset="-78"/>
              </a:rPr>
              <a:t>dla</a:t>
            </a:r>
            <a:r>
              <a:rPr lang="pl-PL" sz="2600" dirty="0">
                <a:latin typeface="Arabic Typesetting" panose="03020402040406030203" pitchFamily="66" charset="-78"/>
                <a:cs typeface="Arabic Typesetting" panose="03020402040406030203" pitchFamily="66" charset="-78"/>
              </a:rPr>
              <a:t> dróg ewakuacyjnych jak poniżej:</a:t>
            </a:r>
            <a:endParaRPr lang="en-GB" sz="2600" dirty="0">
              <a:latin typeface="Arabic Typesetting" panose="03020402040406030203" pitchFamily="66" charset="-78"/>
              <a:cs typeface="Arabic Typesetting" panose="03020402040406030203" pitchFamily="66" charset="-78"/>
            </a:endParaRPr>
          </a:p>
          <a:p>
            <a:pPr marL="285750" indent="-285750" algn="l">
              <a:buFont typeface="Wingdings" pitchFamily="2" charset="2"/>
              <a:buChar char="§"/>
            </a:pPr>
            <a:r>
              <a:rPr lang="pl-PL" sz="2600" dirty="0">
                <a:latin typeface="Arabic Typesetting" panose="03020402040406030203" pitchFamily="66" charset="-78"/>
                <a:cs typeface="Arabic Typesetting" panose="03020402040406030203" pitchFamily="66" charset="-78"/>
              </a:rPr>
              <a:t> szerokość powinna wynosić min. 1,5 m, optymalnie 1,8 m, dla zapewnienia </a:t>
            </a:r>
            <a:r>
              <a:rPr lang="en-GB" sz="2600" dirty="0" err="1">
                <a:latin typeface="Arabic Typesetting" panose="03020402040406030203" pitchFamily="66" charset="-78"/>
                <a:cs typeface="Arabic Typesetting" panose="03020402040406030203" pitchFamily="66" charset="-78"/>
              </a:rPr>
              <a:t>możliwości</a:t>
            </a:r>
            <a:r>
              <a:rPr lang="en-GB" sz="2600" dirty="0">
                <a:latin typeface="Arabic Typesetting" panose="03020402040406030203" pitchFamily="66" charset="-78"/>
                <a:cs typeface="Arabic Typesetting" panose="03020402040406030203" pitchFamily="66" charset="-78"/>
              </a:rPr>
              <a:t> </a:t>
            </a:r>
            <a:r>
              <a:rPr lang="en-GB" sz="2600" dirty="0" err="1">
                <a:latin typeface="Arabic Typesetting" panose="03020402040406030203" pitchFamily="66" charset="-78"/>
                <a:cs typeface="Arabic Typesetting" panose="03020402040406030203" pitchFamily="66" charset="-78"/>
              </a:rPr>
              <a:t>swobodnego</a:t>
            </a:r>
            <a:r>
              <a:rPr lang="pl-PL" sz="2600" dirty="0">
                <a:latin typeface="Arabic Typesetting" panose="03020402040406030203" pitchFamily="66" charset="-78"/>
                <a:cs typeface="Arabic Typesetting" panose="03020402040406030203" pitchFamily="66" charset="-78"/>
              </a:rPr>
              <a:t> minięcia się dwóch wózków,</a:t>
            </a:r>
            <a:endParaRPr lang="en-GB" sz="2600" dirty="0">
              <a:latin typeface="Arabic Typesetting" panose="03020402040406030203" pitchFamily="66" charset="-78"/>
              <a:cs typeface="Arabic Typesetting" panose="03020402040406030203" pitchFamily="66" charset="-78"/>
            </a:endParaRPr>
          </a:p>
          <a:p>
            <a:pPr marL="285750" indent="-285750" algn="l">
              <a:buFont typeface="Wingdings" pitchFamily="2" charset="2"/>
              <a:buChar char="§"/>
            </a:pPr>
            <a:r>
              <a:rPr lang="pl-PL" sz="2600" dirty="0">
                <a:latin typeface="Arabic Typesetting" panose="03020402040406030203" pitchFamily="66" charset="-78"/>
                <a:cs typeface="Arabic Typesetting" panose="03020402040406030203" pitchFamily="66" charset="-78"/>
              </a:rPr>
              <a:t>długość drogi ewakuacyjnej powinna być jak najmniejsza – długości dróg zgodne </a:t>
            </a:r>
            <a:r>
              <a:rPr lang="en-GB" sz="2600" dirty="0">
                <a:latin typeface="Arabic Typesetting" panose="03020402040406030203" pitchFamily="66" charset="-78"/>
                <a:cs typeface="Arabic Typesetting" panose="03020402040406030203" pitchFamily="66" charset="-78"/>
              </a:rPr>
              <a:t>z </a:t>
            </a:r>
            <a:r>
              <a:rPr lang="en-GB" sz="2600" dirty="0" err="1">
                <a:latin typeface="Arabic Typesetting" panose="03020402040406030203" pitchFamily="66" charset="-78"/>
                <a:cs typeface="Arabic Typesetting" panose="03020402040406030203" pitchFamily="66" charset="-78"/>
              </a:rPr>
              <a:t>wymaganiami</a:t>
            </a:r>
            <a:r>
              <a:rPr lang="pl-PL" sz="2600" dirty="0">
                <a:latin typeface="Arabic Typesetting" panose="03020402040406030203" pitchFamily="66" charset="-78"/>
                <a:cs typeface="Arabic Typesetting" panose="03020402040406030203" pitchFamily="66" charset="-78"/>
              </a:rPr>
              <a:t> WT (rysunek 2) nie zawsze pozwalają na zachowanie przez </a:t>
            </a:r>
            <a:r>
              <a:rPr lang="en-GB" sz="2600" dirty="0" err="1">
                <a:latin typeface="Arabic Typesetting" panose="03020402040406030203" pitchFamily="66" charset="-78"/>
                <a:cs typeface="Arabic Typesetting" panose="03020402040406030203" pitchFamily="66" charset="-78"/>
              </a:rPr>
              <a:t>odpowiednio</a:t>
            </a:r>
            <a:r>
              <a:rPr lang="en-GB" sz="2600" dirty="0">
                <a:latin typeface="Arabic Typesetting" panose="03020402040406030203" pitchFamily="66" charset="-78"/>
                <a:cs typeface="Arabic Typesetting" panose="03020402040406030203" pitchFamily="66" charset="-78"/>
              </a:rPr>
              <a:t> </a:t>
            </a:r>
            <a:r>
              <a:rPr lang="en-GB" sz="2600" dirty="0" err="1">
                <a:latin typeface="Arabic Typesetting" panose="03020402040406030203" pitchFamily="66" charset="-78"/>
                <a:cs typeface="Arabic Typesetting" panose="03020402040406030203" pitchFamily="66" charset="-78"/>
              </a:rPr>
              <a:t>długi</a:t>
            </a:r>
            <a:r>
              <a:rPr lang="pl-PL" sz="2600" dirty="0">
                <a:latin typeface="Arabic Typesetting" panose="03020402040406030203" pitchFamily="66" charset="-78"/>
                <a:cs typeface="Arabic Typesetting" panose="03020402040406030203" pitchFamily="66" charset="-78"/>
              </a:rPr>
              <a:t> czas, konieczny dla OzN, warunków umożliwiających ewakuację </a:t>
            </a:r>
            <a:r>
              <a:rPr lang="en-GB" sz="2600" dirty="0" err="1">
                <a:latin typeface="Arabic Typesetting" panose="03020402040406030203" pitchFamily="66" charset="-78"/>
                <a:cs typeface="Arabic Typesetting" panose="03020402040406030203" pitchFamily="66" charset="-78"/>
              </a:rPr>
              <a:t>podczas</a:t>
            </a:r>
            <a:r>
              <a:rPr lang="en-GB" sz="2600" dirty="0">
                <a:latin typeface="Arabic Typesetting" panose="03020402040406030203" pitchFamily="66" charset="-78"/>
                <a:cs typeface="Arabic Typesetting" panose="03020402040406030203" pitchFamily="66" charset="-78"/>
              </a:rPr>
              <a:t> </a:t>
            </a:r>
            <a:r>
              <a:rPr lang="en-GB" sz="2600" dirty="0" err="1">
                <a:latin typeface="Arabic Typesetting" panose="03020402040406030203" pitchFamily="66" charset="-78"/>
                <a:cs typeface="Arabic Typesetting" panose="03020402040406030203" pitchFamily="66" charset="-78"/>
              </a:rPr>
              <a:t>zadymienia</a:t>
            </a:r>
            <a:r>
              <a:rPr lang="pl-PL" sz="2600" dirty="0">
                <a:latin typeface="Arabic Typesetting" panose="03020402040406030203" pitchFamily="66" charset="-78"/>
                <a:cs typeface="Arabic Typesetting" panose="03020402040406030203" pitchFamily="66" charset="-78"/>
              </a:rPr>
              <a:t>,</a:t>
            </a:r>
            <a:endParaRPr lang="en-GB" sz="2600" dirty="0">
              <a:latin typeface="Arabic Typesetting" panose="03020402040406030203" pitchFamily="66" charset="-78"/>
              <a:cs typeface="Arabic Typesetting" panose="03020402040406030203" pitchFamily="66" charset="-78"/>
            </a:endParaRPr>
          </a:p>
          <a:p>
            <a:pPr marL="285750" indent="-285750" algn="l">
              <a:buFont typeface="Wingdings" pitchFamily="2" charset="2"/>
              <a:buChar char="§"/>
            </a:pPr>
            <a:r>
              <a:rPr lang="pl-PL" sz="2600" dirty="0">
                <a:latin typeface="Arabic Typesetting" panose="03020402040406030203" pitchFamily="66" charset="-78"/>
                <a:cs typeface="Arabic Typesetting" panose="03020402040406030203" pitchFamily="66" charset="-78"/>
              </a:rPr>
              <a:t>szerokość drzwi powinna wynosić min. 0,9 m, przy czym zaleca się stosowanie </a:t>
            </a:r>
            <a:r>
              <a:rPr lang="en-GB" sz="2600" dirty="0" err="1">
                <a:latin typeface="Arabic Typesetting" panose="03020402040406030203" pitchFamily="66" charset="-78"/>
                <a:cs typeface="Arabic Typesetting" panose="03020402040406030203" pitchFamily="66" charset="-78"/>
              </a:rPr>
              <a:t>drzwi</a:t>
            </a:r>
            <a:r>
              <a:rPr lang="en-GB" sz="2600" dirty="0">
                <a:latin typeface="Arabic Typesetting" panose="03020402040406030203" pitchFamily="66" charset="-78"/>
                <a:cs typeface="Arabic Typesetting" panose="03020402040406030203" pitchFamily="66" charset="-78"/>
              </a:rPr>
              <a:t> </a:t>
            </a:r>
            <a:r>
              <a:rPr lang="en-GB" sz="2600" dirty="0" err="1">
                <a:latin typeface="Arabic Typesetting" panose="03020402040406030203" pitchFamily="66" charset="-78"/>
                <a:cs typeface="Arabic Typesetting" panose="03020402040406030203" pitchFamily="66" charset="-78"/>
              </a:rPr>
              <a:t>wykładanych</a:t>
            </a:r>
            <a:r>
              <a:rPr lang="pl-PL" sz="2600" dirty="0">
                <a:latin typeface="Arabic Typesetting" panose="03020402040406030203" pitchFamily="66" charset="-78"/>
                <a:cs typeface="Arabic Typesetting" panose="03020402040406030203" pitchFamily="66" charset="-78"/>
              </a:rPr>
              <a:t> (dających się włożyć na ścianę), które nie zawężają szerokości </a:t>
            </a:r>
            <a:r>
              <a:rPr lang="en-GB" sz="2600" dirty="0" err="1">
                <a:latin typeface="Arabic Typesetting" panose="03020402040406030203" pitchFamily="66" charset="-78"/>
                <a:cs typeface="Arabic Typesetting" panose="03020402040406030203" pitchFamily="66" charset="-78"/>
              </a:rPr>
              <a:t>dróg</a:t>
            </a:r>
            <a:r>
              <a:rPr lang="en-GB" sz="2600" dirty="0">
                <a:latin typeface="Arabic Typesetting" panose="03020402040406030203" pitchFamily="66" charset="-78"/>
                <a:cs typeface="Arabic Typesetting" panose="03020402040406030203" pitchFamily="66" charset="-78"/>
              </a:rPr>
              <a:t> </a:t>
            </a:r>
            <a:r>
              <a:rPr lang="en-GB" sz="2600" dirty="0" err="1">
                <a:latin typeface="Arabic Typesetting" panose="03020402040406030203" pitchFamily="66" charset="-78"/>
                <a:cs typeface="Arabic Typesetting" panose="03020402040406030203" pitchFamily="66" charset="-78"/>
              </a:rPr>
              <a:t>ewakuacyjnych</a:t>
            </a:r>
            <a:r>
              <a:rPr lang="pl-PL" sz="2600" dirty="0">
                <a:latin typeface="Arabic Typesetting" panose="03020402040406030203" pitchFamily="66" charset="-78"/>
                <a:cs typeface="Arabic Typesetting" panose="03020402040406030203" pitchFamily="66" charset="-78"/>
              </a:rPr>
              <a:t>,</a:t>
            </a:r>
            <a:endParaRPr lang="en-GB" sz="2600" dirty="0">
              <a:latin typeface="Arabic Typesetting" panose="03020402040406030203" pitchFamily="66" charset="-78"/>
              <a:cs typeface="Arabic Typesetting" panose="03020402040406030203" pitchFamily="66" charset="-78"/>
            </a:endParaRPr>
          </a:p>
          <a:p>
            <a:pPr marL="285750" indent="-285750" algn="l">
              <a:buFont typeface="Wingdings" pitchFamily="2" charset="2"/>
              <a:buChar char="§"/>
            </a:pPr>
            <a:r>
              <a:rPr lang="pl-PL" sz="2600" dirty="0">
                <a:latin typeface="Arabic Typesetting" panose="03020402040406030203" pitchFamily="66" charset="-78"/>
                <a:cs typeface="Arabic Typesetting" panose="03020402040406030203" pitchFamily="66" charset="-78"/>
              </a:rPr>
              <a:t> minimalna wysokość to 2,3 m; jeżeli występują miejscowe obniżenia, należy </a:t>
            </a:r>
            <a:r>
              <a:rPr lang="en-GB" sz="2600" dirty="0" err="1">
                <a:latin typeface="Arabic Typesetting" panose="03020402040406030203" pitchFamily="66" charset="-78"/>
                <a:cs typeface="Arabic Typesetting" panose="03020402040406030203" pitchFamily="66" charset="-78"/>
              </a:rPr>
              <a:t>je</a:t>
            </a:r>
            <a:r>
              <a:rPr lang="en-GB" sz="2600" dirty="0">
                <a:latin typeface="Arabic Typesetting" panose="03020402040406030203" pitchFamily="66" charset="-78"/>
                <a:cs typeface="Arabic Typesetting" panose="03020402040406030203" pitchFamily="66" charset="-78"/>
              </a:rPr>
              <a:t> </a:t>
            </a:r>
            <a:r>
              <a:rPr lang="en-GB" sz="2600" dirty="0" err="1">
                <a:latin typeface="Arabic Typesetting" panose="03020402040406030203" pitchFamily="66" charset="-78"/>
                <a:cs typeface="Arabic Typesetting" panose="03020402040406030203" pitchFamily="66" charset="-78"/>
              </a:rPr>
              <a:t>oznaczyć</a:t>
            </a:r>
            <a:r>
              <a:rPr lang="pl-PL" sz="2600" dirty="0">
                <a:latin typeface="Arabic Typesetting" panose="03020402040406030203" pitchFamily="66" charset="-78"/>
                <a:cs typeface="Arabic Typesetting" panose="03020402040406030203" pitchFamily="66" charset="-78"/>
              </a:rPr>
              <a:t> kontrastowo.</a:t>
            </a:r>
          </a:p>
        </p:txBody>
      </p:sp>
    </p:spTree>
    <p:extLst>
      <p:ext uri="{BB962C8B-B14F-4D97-AF65-F5344CB8AC3E}">
        <p14:creationId xmlns:p14="http://schemas.microsoft.com/office/powerpoint/2010/main" val="777945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C52E540-1ED4-DC3B-DA79-341037D0B527}"/>
              </a:ext>
            </a:extLst>
          </p:cNvPr>
          <p:cNvSpPr>
            <a:spLocks noGrp="1"/>
          </p:cNvSpPr>
          <p:nvPr>
            <p:ph type="title"/>
          </p:nvPr>
        </p:nvSpPr>
        <p:spPr>
          <a:xfrm>
            <a:off x="2063288" y="2207088"/>
            <a:ext cx="8065423" cy="1804100"/>
          </a:xfrm>
          <a:ln w="38100">
            <a:solidFill>
              <a:schemeClr val="accent6">
                <a:lumMod val="50000"/>
              </a:schemeClr>
            </a:solidFill>
          </a:ln>
        </p:spPr>
        <p:txBody>
          <a:bodyPr>
            <a:normAutofit/>
          </a:bodyPr>
          <a:lstStyle/>
          <a:p>
            <a:r>
              <a:rPr lang="pl-PL" sz="3100" b="0" i="0" dirty="0">
                <a:effectLst/>
                <a:latin typeface="Arabic Typesetting" panose="03020402040406030203" pitchFamily="66" charset="-78"/>
                <a:cs typeface="Arabic Typesetting" panose="03020402040406030203" pitchFamily="66" charset="-78"/>
              </a:rPr>
              <a:t>Osoby z niepełnosprawnościami, czyli kto?</a:t>
            </a:r>
            <a:br>
              <a:rPr lang="pl-PL" sz="3100" dirty="0">
                <a:effectLst/>
                <a:latin typeface="Arabic Typesetting" panose="03020402040406030203" pitchFamily="66" charset="-78"/>
                <a:cs typeface="Arabic Typesetting" panose="03020402040406030203" pitchFamily="66" charset="-78"/>
              </a:rPr>
            </a:br>
            <a:endParaRPr lang="pl-PL" sz="31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9171788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C52E540-1ED4-DC3B-DA79-341037D0B527}"/>
              </a:ext>
            </a:extLst>
          </p:cNvPr>
          <p:cNvSpPr>
            <a:spLocks noGrp="1"/>
          </p:cNvSpPr>
          <p:nvPr>
            <p:ph type="title"/>
          </p:nvPr>
        </p:nvSpPr>
        <p:spPr>
          <a:xfrm>
            <a:off x="2063288" y="2207088"/>
            <a:ext cx="8065423" cy="1804100"/>
          </a:xfrm>
          <a:ln w="38100">
            <a:solidFill>
              <a:schemeClr val="accent6">
                <a:lumMod val="50000"/>
              </a:schemeClr>
            </a:solidFill>
          </a:ln>
        </p:spPr>
        <p:txBody>
          <a:bodyPr>
            <a:normAutofit/>
          </a:bodyPr>
          <a:lstStyle/>
          <a:p>
            <a:r>
              <a:rPr lang="pl-PL" sz="3100" b="0" i="0" dirty="0">
                <a:effectLst/>
                <a:latin typeface="Arabic Typesetting" panose="03020402040406030203" pitchFamily="66" charset="-78"/>
                <a:cs typeface="Arabic Typesetting" panose="03020402040406030203" pitchFamily="66" charset="-78"/>
              </a:rPr>
              <a:t>Miejsce oczekiwania na ewakuację</a:t>
            </a:r>
            <a:endParaRPr lang="pl-PL" sz="31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6898473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DEA33EB1-C6AE-C04A-687F-26979CA3D95D}"/>
              </a:ext>
            </a:extLst>
          </p:cNvPr>
          <p:cNvSpPr txBox="1"/>
          <p:nvPr/>
        </p:nvSpPr>
        <p:spPr>
          <a:xfrm>
            <a:off x="5182833" y="2513367"/>
            <a:ext cx="1828800" cy="1828800"/>
          </a:xfrm>
          <a:prstGeom prst="rect">
            <a:avLst/>
          </a:prstGeom>
          <a:noFill/>
        </p:spPr>
        <p:txBody>
          <a:bodyPr wrap="square" rtlCol="0">
            <a:spAutoFit/>
          </a:bodyPr>
          <a:lstStyle/>
          <a:p>
            <a:pPr algn="l"/>
            <a:endParaRPr lang="pl-PL" dirty="0"/>
          </a:p>
        </p:txBody>
      </p:sp>
      <p:sp>
        <p:nvSpPr>
          <p:cNvPr id="4" name="pole tekstowe 3">
            <a:extLst>
              <a:ext uri="{FF2B5EF4-FFF2-40B4-BE49-F238E27FC236}">
                <a16:creationId xmlns:a16="http://schemas.microsoft.com/office/drawing/2014/main" id="{2EB2361F-8AB7-0B5D-B461-441EA243B814}"/>
              </a:ext>
            </a:extLst>
          </p:cNvPr>
          <p:cNvSpPr txBox="1"/>
          <p:nvPr/>
        </p:nvSpPr>
        <p:spPr>
          <a:xfrm>
            <a:off x="412207" y="452410"/>
            <a:ext cx="11367586" cy="2800767"/>
          </a:xfrm>
          <a:prstGeom prst="rect">
            <a:avLst/>
          </a:prstGeom>
          <a:noFill/>
        </p:spPr>
        <p:txBody>
          <a:bodyPr wrap="square" rtlCol="0">
            <a:spAutoFit/>
          </a:bodyPr>
          <a:lstStyle/>
          <a:p>
            <a:pPr algn="just"/>
            <a:r>
              <a:rPr lang="pl-PL" sz="2200" dirty="0">
                <a:latin typeface="Arabic Typesetting" panose="03020402040406030203" pitchFamily="66" charset="-78"/>
                <a:cs typeface="Arabic Typesetting" panose="03020402040406030203" pitchFamily="66" charset="-78"/>
              </a:rPr>
              <a:t>Miejsce oczekiwania na ewakuację to punkt, w którym osoby niebędące w </a:t>
            </a:r>
            <a:r>
              <a:rPr lang="en-GB" sz="2200" dirty="0" err="1">
                <a:latin typeface="Arabic Typesetting" panose="03020402040406030203" pitchFamily="66" charset="-78"/>
                <a:cs typeface="Arabic Typesetting" panose="03020402040406030203" pitchFamily="66" charset="-78"/>
              </a:rPr>
              <a:t>stanie</a:t>
            </a:r>
            <a:r>
              <a:rPr lang="en-GB" sz="2200" dirty="0">
                <a:latin typeface="Arabic Typesetting" panose="03020402040406030203" pitchFamily="66" charset="-78"/>
                <a:cs typeface="Arabic Typesetting" panose="03020402040406030203" pitchFamily="66" charset="-78"/>
              </a:rPr>
              <a:t> </a:t>
            </a:r>
            <a:r>
              <a:rPr lang="en-GB" sz="2200" dirty="0" err="1">
                <a:latin typeface="Arabic Typesetting" panose="03020402040406030203" pitchFamily="66" charset="-78"/>
                <a:cs typeface="Arabic Typesetting" panose="03020402040406030203" pitchFamily="66" charset="-78"/>
              </a:rPr>
              <a:t>samodzielnie</a:t>
            </a:r>
            <a:r>
              <a:rPr lang="pl-PL" sz="2200" dirty="0">
                <a:latin typeface="Arabic Typesetting" panose="03020402040406030203" pitchFamily="66" charset="-78"/>
                <a:cs typeface="Arabic Typesetting" panose="03020402040406030203" pitchFamily="66" charset="-78"/>
              </a:rPr>
              <a:t> się ewakuować mogą bezpiecznie poczekać na pomoc.</a:t>
            </a:r>
            <a:endParaRPr lang="en-GB" sz="2200" dirty="0">
              <a:latin typeface="Arabic Typesetting" panose="03020402040406030203" pitchFamily="66" charset="-78"/>
              <a:cs typeface="Arabic Typesetting" panose="03020402040406030203" pitchFamily="66" charset="-78"/>
            </a:endParaRPr>
          </a:p>
          <a:p>
            <a:pPr algn="just"/>
            <a:endParaRPr lang="en-GB" sz="2200" dirty="0">
              <a:latin typeface="Arabic Typesetting" panose="03020402040406030203" pitchFamily="66" charset="-78"/>
              <a:cs typeface="Arabic Typesetting" panose="03020402040406030203" pitchFamily="66" charset="-78"/>
            </a:endParaRPr>
          </a:p>
          <a:p>
            <a:pPr algn="just"/>
            <a:r>
              <a:rPr lang="pl-PL" sz="2200" dirty="0">
                <a:latin typeface="Arabic Typesetting" panose="03020402040406030203" pitchFamily="66" charset="-78"/>
                <a:cs typeface="Arabic Typesetting" panose="03020402040406030203" pitchFamily="66" charset="-78"/>
              </a:rPr>
              <a:t>Należy lokalizować je w sposób nieograniczający drogi ewakuacyjnej, w pobliżu </a:t>
            </a:r>
            <a:r>
              <a:rPr lang="en-GB" sz="2200" dirty="0" err="1">
                <a:latin typeface="Arabic Typesetting" panose="03020402040406030203" pitchFamily="66" charset="-78"/>
                <a:cs typeface="Arabic Typesetting" panose="03020402040406030203" pitchFamily="66" charset="-78"/>
              </a:rPr>
              <a:t>dróg</a:t>
            </a:r>
            <a:r>
              <a:rPr lang="en-GB" sz="2200" dirty="0">
                <a:latin typeface="Arabic Typesetting" panose="03020402040406030203" pitchFamily="66" charset="-78"/>
                <a:cs typeface="Arabic Typesetting" panose="03020402040406030203" pitchFamily="66" charset="-78"/>
              </a:rPr>
              <a:t> </a:t>
            </a:r>
            <a:r>
              <a:rPr lang="en-GB" sz="2200" dirty="0" err="1">
                <a:latin typeface="Arabic Typesetting" panose="03020402040406030203" pitchFamily="66" charset="-78"/>
                <a:cs typeface="Arabic Typesetting" panose="03020402040406030203" pitchFamily="66" charset="-78"/>
              </a:rPr>
              <a:t>ewakuacyjnych</a:t>
            </a:r>
            <a:r>
              <a:rPr lang="pl-PL" sz="2200" dirty="0">
                <a:latin typeface="Arabic Typesetting" panose="03020402040406030203" pitchFamily="66" charset="-78"/>
                <a:cs typeface="Arabic Typesetting" panose="03020402040406030203" pitchFamily="66" charset="-78"/>
              </a:rPr>
              <a:t> – jako wydzieloną część klatek ewakuacyjnych lub jako </a:t>
            </a:r>
            <a:r>
              <a:rPr lang="en-GB" sz="2200" dirty="0" err="1">
                <a:latin typeface="Arabic Typesetting" panose="03020402040406030203" pitchFamily="66" charset="-78"/>
                <a:cs typeface="Arabic Typesetting" panose="03020402040406030203" pitchFamily="66" charset="-78"/>
              </a:rPr>
              <a:t>niezależne</a:t>
            </a:r>
            <a:r>
              <a:rPr lang="en-GB" sz="2200" dirty="0">
                <a:latin typeface="Arabic Typesetting" panose="03020402040406030203" pitchFamily="66" charset="-78"/>
                <a:cs typeface="Arabic Typesetting" panose="03020402040406030203" pitchFamily="66" charset="-78"/>
              </a:rPr>
              <a:t> </a:t>
            </a:r>
            <a:r>
              <a:rPr lang="en-GB" sz="2200" dirty="0" err="1">
                <a:latin typeface="Arabic Typesetting" panose="03020402040406030203" pitchFamily="66" charset="-78"/>
                <a:cs typeface="Arabic Typesetting" panose="03020402040406030203" pitchFamily="66" charset="-78"/>
              </a:rPr>
              <a:t>pomieszczenia</a:t>
            </a:r>
            <a:r>
              <a:rPr lang="pl-PL" sz="2200" dirty="0">
                <a:latin typeface="Arabic Typesetting" panose="03020402040406030203" pitchFamily="66" charset="-78"/>
                <a:cs typeface="Arabic Typesetting" panose="03020402040406030203" pitchFamily="66" charset="-78"/>
              </a:rPr>
              <a:t> pożarowo zamknięte w bliskiej odległości od drogi ewakuacji.</a:t>
            </a:r>
            <a:endParaRPr lang="en-GB" sz="2200" dirty="0">
              <a:latin typeface="Arabic Typesetting" panose="03020402040406030203" pitchFamily="66" charset="-78"/>
              <a:cs typeface="Arabic Typesetting" panose="03020402040406030203" pitchFamily="66" charset="-78"/>
            </a:endParaRPr>
          </a:p>
          <a:p>
            <a:pPr algn="just"/>
            <a:endParaRPr lang="en-GB" sz="2200" dirty="0">
              <a:latin typeface="Arabic Typesetting" panose="03020402040406030203" pitchFamily="66" charset="-78"/>
              <a:cs typeface="Arabic Typesetting" panose="03020402040406030203" pitchFamily="66" charset="-78"/>
            </a:endParaRPr>
          </a:p>
          <a:p>
            <a:pPr algn="just"/>
            <a:r>
              <a:rPr lang="pl-PL" sz="2200" dirty="0">
                <a:latin typeface="Arabic Typesetting" panose="03020402040406030203" pitchFamily="66" charset="-78"/>
                <a:cs typeface="Arabic Typesetting" panose="03020402040406030203" pitchFamily="66" charset="-78"/>
              </a:rPr>
              <a:t> Zaleca się lokalizację miejsca oczekiwania na ewakuację w pierwszej kolejności </a:t>
            </a:r>
            <a:r>
              <a:rPr lang="en-GB" sz="2200" dirty="0" err="1">
                <a:latin typeface="Arabic Typesetting" panose="03020402040406030203" pitchFamily="66" charset="-78"/>
                <a:cs typeface="Arabic Typesetting" panose="03020402040406030203" pitchFamily="66" charset="-78"/>
              </a:rPr>
              <a:t>jako</a:t>
            </a:r>
            <a:r>
              <a:rPr lang="en-GB" sz="2200" dirty="0">
                <a:latin typeface="Arabic Typesetting" panose="03020402040406030203" pitchFamily="66" charset="-78"/>
                <a:cs typeface="Arabic Typesetting" panose="03020402040406030203" pitchFamily="66" charset="-78"/>
              </a:rPr>
              <a:t> </a:t>
            </a:r>
            <a:r>
              <a:rPr lang="en-GB" sz="2200" dirty="0" err="1">
                <a:latin typeface="Arabic Typesetting" panose="03020402040406030203" pitchFamily="66" charset="-78"/>
                <a:cs typeface="Arabic Typesetting" panose="03020402040406030203" pitchFamily="66" charset="-78"/>
              </a:rPr>
              <a:t>część</a:t>
            </a:r>
            <a:r>
              <a:rPr lang="pl-PL" sz="2200" dirty="0">
                <a:latin typeface="Arabic Typesetting" panose="03020402040406030203" pitchFamily="66" charset="-78"/>
                <a:cs typeface="Arabic Typesetting" panose="03020402040406030203" pitchFamily="66" charset="-78"/>
              </a:rPr>
              <a:t> klatki schodowej – w miarę możliwości z oknem ratowniczym o szerokości conajmniej 0,9 m.</a:t>
            </a:r>
          </a:p>
        </p:txBody>
      </p:sp>
      <p:pic>
        <p:nvPicPr>
          <p:cNvPr id="5" name="Obraz 4">
            <a:extLst>
              <a:ext uri="{FF2B5EF4-FFF2-40B4-BE49-F238E27FC236}">
                <a16:creationId xmlns:a16="http://schemas.microsoft.com/office/drawing/2014/main" id="{6BE0277C-A075-A7AF-A4CE-C5FE2BEBB326}"/>
              </a:ext>
            </a:extLst>
          </p:cNvPr>
          <p:cNvPicPr>
            <a:picLocks noChangeAspect="1"/>
          </p:cNvPicPr>
          <p:nvPr/>
        </p:nvPicPr>
        <p:blipFill rotWithShape="1">
          <a:blip r:embed="rId2"/>
          <a:srcRect l="1621" t="17505" r="2520" b="20316"/>
          <a:stretch/>
        </p:blipFill>
        <p:spPr>
          <a:xfrm>
            <a:off x="2853807" y="3604824"/>
            <a:ext cx="6484385" cy="2800767"/>
          </a:xfrm>
          <a:prstGeom prst="rect">
            <a:avLst/>
          </a:prstGeom>
        </p:spPr>
      </p:pic>
    </p:spTree>
    <p:extLst>
      <p:ext uri="{BB962C8B-B14F-4D97-AF65-F5344CB8AC3E}">
        <p14:creationId xmlns:p14="http://schemas.microsoft.com/office/powerpoint/2010/main" val="9365240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C52E540-1ED4-DC3B-DA79-341037D0B527}"/>
              </a:ext>
            </a:extLst>
          </p:cNvPr>
          <p:cNvSpPr>
            <a:spLocks noGrp="1"/>
          </p:cNvSpPr>
          <p:nvPr>
            <p:ph type="title"/>
          </p:nvPr>
        </p:nvSpPr>
        <p:spPr>
          <a:xfrm>
            <a:off x="2063288" y="2207088"/>
            <a:ext cx="8065423" cy="1804100"/>
          </a:xfrm>
          <a:ln w="38100">
            <a:solidFill>
              <a:schemeClr val="accent6">
                <a:lumMod val="50000"/>
              </a:schemeClr>
            </a:solidFill>
          </a:ln>
        </p:spPr>
        <p:txBody>
          <a:bodyPr>
            <a:normAutofit/>
          </a:bodyPr>
          <a:lstStyle/>
          <a:p>
            <a:r>
              <a:rPr lang="pl-PL" sz="3100" b="0" i="0" dirty="0">
                <a:effectLst/>
                <a:latin typeface="Arabic Typesetting" panose="03020402040406030203" pitchFamily="66" charset="-78"/>
                <a:cs typeface="Arabic Typesetting" panose="03020402040406030203" pitchFamily="66" charset="-78"/>
              </a:rPr>
              <a:t>Punkt zbiórki dla osób </a:t>
            </a:r>
            <a:r>
              <a:rPr lang="pl-PL" sz="3100" b="0" i="0" dirty="0" err="1">
                <a:effectLst/>
                <a:latin typeface="Arabic Typesetting" panose="03020402040406030203" pitchFamily="66" charset="-78"/>
                <a:cs typeface="Arabic Typesetting" panose="03020402040406030203" pitchFamily="66" charset="-78"/>
              </a:rPr>
              <a:t>potrzebującychdodatkowej</a:t>
            </a:r>
            <a:r>
              <a:rPr lang="pl-PL" sz="3100" b="0" i="0" dirty="0">
                <a:effectLst/>
                <a:latin typeface="Arabic Typesetting" panose="03020402040406030203" pitchFamily="66" charset="-78"/>
                <a:cs typeface="Arabic Typesetting" panose="03020402040406030203" pitchFamily="66" charset="-78"/>
              </a:rPr>
              <a:t> pomocy/asysty przy ewakuacji.</a:t>
            </a:r>
            <a:endParaRPr lang="pl-PL" sz="31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0363337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53E33757-834A-80C3-D936-C5764EE4003F}"/>
              </a:ext>
            </a:extLst>
          </p:cNvPr>
          <p:cNvSpPr txBox="1"/>
          <p:nvPr/>
        </p:nvSpPr>
        <p:spPr>
          <a:xfrm>
            <a:off x="218289" y="582067"/>
            <a:ext cx="6232304" cy="6124754"/>
          </a:xfrm>
          <a:prstGeom prst="rect">
            <a:avLst/>
          </a:prstGeom>
          <a:noFill/>
        </p:spPr>
        <p:txBody>
          <a:bodyPr wrap="square" rtlCol="0">
            <a:spAutoFit/>
          </a:bodyPr>
          <a:lstStyle/>
          <a:p>
            <a:pPr algn="just"/>
            <a:r>
              <a:rPr lang="pl-PL" sz="2800" dirty="0">
                <a:latin typeface="Arabic Typesetting" panose="03020402040406030203" pitchFamily="66" charset="-78"/>
                <a:cs typeface="Arabic Typesetting" panose="03020402040406030203" pitchFamily="66" charset="-78"/>
              </a:rPr>
              <a:t>W przypadku braku możliwości budowy lub wydzielenia pomieszczenia oczekiwania </a:t>
            </a:r>
            <a:r>
              <a:rPr lang="en-GB" sz="2800" dirty="0">
                <a:latin typeface="Arabic Typesetting" panose="03020402040406030203" pitchFamily="66" charset="-78"/>
                <a:cs typeface="Arabic Typesetting" panose="03020402040406030203" pitchFamily="66" charset="-78"/>
              </a:rPr>
              <a:t>na </a:t>
            </a:r>
            <a:r>
              <a:rPr lang="en-GB" sz="2800" dirty="0" err="1">
                <a:latin typeface="Arabic Typesetting" panose="03020402040406030203" pitchFamily="66" charset="-78"/>
                <a:cs typeface="Arabic Typesetting" panose="03020402040406030203" pitchFamily="66" charset="-78"/>
              </a:rPr>
              <a:t>ewakuację</a:t>
            </a:r>
            <a:r>
              <a:rPr lang="pl-PL" sz="2800" dirty="0">
                <a:latin typeface="Arabic Typesetting" panose="03020402040406030203" pitchFamily="66" charset="-78"/>
                <a:cs typeface="Arabic Typesetting" panose="03020402040406030203" pitchFamily="66" charset="-78"/>
              </a:rPr>
              <a:t> zalecane jest oznaczenie miejsca zbiórki dla osób potrzebujących </a:t>
            </a:r>
            <a:r>
              <a:rPr lang="en-GB" sz="2800" dirty="0" err="1">
                <a:latin typeface="Arabic Typesetting" panose="03020402040406030203" pitchFamily="66" charset="-78"/>
                <a:cs typeface="Arabic Typesetting" panose="03020402040406030203" pitchFamily="66" charset="-78"/>
              </a:rPr>
              <a:t>dodatkowej</a:t>
            </a:r>
            <a:r>
              <a:rPr lang="en-GB" sz="2800" dirty="0">
                <a:latin typeface="Arabic Typesetting" panose="03020402040406030203" pitchFamily="66" charset="-78"/>
                <a:cs typeface="Arabic Typesetting" panose="03020402040406030203" pitchFamily="66" charset="-78"/>
              </a:rPr>
              <a:t> </a:t>
            </a:r>
            <a:r>
              <a:rPr lang="en-GB" sz="2800" dirty="0" err="1">
                <a:latin typeface="Arabic Typesetting" panose="03020402040406030203" pitchFamily="66" charset="-78"/>
                <a:cs typeface="Arabic Typesetting" panose="03020402040406030203" pitchFamily="66" charset="-78"/>
              </a:rPr>
              <a:t>pomocy</a:t>
            </a:r>
            <a:r>
              <a:rPr lang="pl-PL" sz="2800" dirty="0">
                <a:latin typeface="Arabic Typesetting" panose="03020402040406030203" pitchFamily="66" charset="-78"/>
                <a:cs typeface="Arabic Typesetting" panose="03020402040406030203" pitchFamily="66" charset="-78"/>
              </a:rPr>
              <a:t>/asysty przy ewakuacji, wyposażone (przynajmniej) w przycisk alarmowy (</a:t>
            </a:r>
            <a:r>
              <a:rPr lang="en-GB" sz="2800" dirty="0" err="1">
                <a:latin typeface="Arabic Typesetting" panose="03020402040406030203" pitchFamily="66" charset="-78"/>
                <a:cs typeface="Arabic Typesetting" panose="03020402040406030203" pitchFamily="66" charset="-78"/>
              </a:rPr>
              <a:t>lub</a:t>
            </a:r>
            <a:r>
              <a:rPr lang="en-GB" sz="2800" dirty="0">
                <a:latin typeface="Arabic Typesetting" panose="03020402040406030203" pitchFamily="66" charset="-78"/>
                <a:cs typeface="Arabic Typesetting" panose="03020402040406030203" pitchFamily="66" charset="-78"/>
              </a:rPr>
              <a:t> </a:t>
            </a:r>
            <a:r>
              <a:rPr lang="en-GB" sz="2800" dirty="0" err="1">
                <a:latin typeface="Arabic Typesetting" panose="03020402040406030203" pitchFamily="66" charset="-78"/>
                <a:cs typeface="Arabic Typesetting" panose="03020402040406030203" pitchFamily="66" charset="-78"/>
              </a:rPr>
              <a:t>przycisk</a:t>
            </a:r>
            <a:r>
              <a:rPr lang="pl-PL" sz="2800" dirty="0">
                <a:latin typeface="Arabic Typesetting" panose="03020402040406030203" pitchFamily="66" charset="-78"/>
                <a:cs typeface="Arabic Typesetting" panose="03020402040406030203" pitchFamily="66" charset="-78"/>
              </a:rPr>
              <a:t> wzywający personel), telefon oraz miejsce do siedzenia</a:t>
            </a:r>
            <a:r>
              <a:rPr lang="en-GB" sz="2800" dirty="0">
                <a:latin typeface="Arabic Typesetting" panose="03020402040406030203" pitchFamily="66" charset="-78"/>
                <a:cs typeface="Arabic Typesetting" panose="03020402040406030203" pitchFamily="66" charset="-78"/>
              </a:rPr>
              <a:t>. </a:t>
            </a:r>
          </a:p>
          <a:p>
            <a:pPr algn="just"/>
            <a:endParaRPr lang="en-GB" sz="2800" dirty="0">
              <a:latin typeface="Arabic Typesetting" panose="03020402040406030203" pitchFamily="66" charset="-78"/>
              <a:cs typeface="Arabic Typesetting" panose="03020402040406030203" pitchFamily="66" charset="-78"/>
            </a:endParaRPr>
          </a:p>
          <a:p>
            <a:pPr algn="just"/>
            <a:r>
              <a:rPr lang="pl-PL" sz="2800" dirty="0">
                <a:latin typeface="Arabic Typesetting" panose="03020402040406030203" pitchFamily="66" charset="-78"/>
                <a:cs typeface="Arabic Typesetting" panose="03020402040406030203" pitchFamily="66" charset="-78"/>
              </a:rPr>
              <a:t>Punkt zbiórki dla osób potrzebujących dodatkowej pomocy/asysty przy ewakuacji – </a:t>
            </a:r>
            <a:r>
              <a:rPr lang="en-GB" sz="2800" dirty="0" err="1">
                <a:latin typeface="Arabic Typesetting" panose="03020402040406030203" pitchFamily="66" charset="-78"/>
                <a:cs typeface="Arabic Typesetting" panose="03020402040406030203" pitchFamily="66" charset="-78"/>
              </a:rPr>
              <a:t>jeśli</a:t>
            </a:r>
            <a:r>
              <a:rPr lang="en-GB" sz="2800" dirty="0">
                <a:latin typeface="Arabic Typesetting" panose="03020402040406030203" pitchFamily="66" charset="-78"/>
                <a:cs typeface="Arabic Typesetting" panose="03020402040406030203" pitchFamily="66" charset="-78"/>
              </a:rPr>
              <a:t> </a:t>
            </a:r>
            <a:r>
              <a:rPr lang="en-GB" sz="2800" dirty="0" err="1">
                <a:latin typeface="Arabic Typesetting" panose="03020402040406030203" pitchFamily="66" charset="-78"/>
                <a:cs typeface="Arabic Typesetting" panose="03020402040406030203" pitchFamily="66" charset="-78"/>
              </a:rPr>
              <a:t>występuje</a:t>
            </a:r>
            <a:r>
              <a:rPr lang="pl-PL" sz="2800" dirty="0">
                <a:latin typeface="Arabic Typesetting" panose="03020402040406030203" pitchFamily="66" charset="-78"/>
                <a:cs typeface="Arabic Typesetting" panose="03020402040406030203" pitchFamily="66" charset="-78"/>
              </a:rPr>
              <a:t> odrębnie od miejsca oczekiwania na ewakuację lub gdy miejsca </a:t>
            </a:r>
            <a:r>
              <a:rPr lang="en-GB" sz="2800" dirty="0" err="1">
                <a:latin typeface="Arabic Typesetting" panose="03020402040406030203" pitchFamily="66" charset="-78"/>
                <a:cs typeface="Arabic Typesetting" panose="03020402040406030203" pitchFamily="66" charset="-78"/>
              </a:rPr>
              <a:t>oczekiwania</a:t>
            </a:r>
            <a:r>
              <a:rPr lang="en-GB" sz="2800" dirty="0">
                <a:latin typeface="Arabic Typesetting" panose="03020402040406030203" pitchFamily="66" charset="-78"/>
                <a:cs typeface="Arabic Typesetting" panose="03020402040406030203" pitchFamily="66" charset="-78"/>
              </a:rPr>
              <a:t> na</a:t>
            </a:r>
            <a:r>
              <a:rPr lang="pl-PL" sz="2800" dirty="0">
                <a:latin typeface="Arabic Typesetting" panose="03020402040406030203" pitchFamily="66" charset="-78"/>
                <a:cs typeface="Arabic Typesetting" panose="03020402040406030203" pitchFamily="66" charset="-78"/>
              </a:rPr>
              <a:t> ewakuację nie przewidziano – zaleca się oznaczyć proponowanym oznaczeniem </a:t>
            </a:r>
            <a:r>
              <a:rPr lang="en-GB" sz="2800" dirty="0" err="1">
                <a:latin typeface="Arabic Typesetting" panose="03020402040406030203" pitchFamily="66" charset="-78"/>
                <a:cs typeface="Arabic Typesetting" panose="03020402040406030203" pitchFamily="66" charset="-78"/>
              </a:rPr>
              <a:t>Punkt</a:t>
            </a:r>
            <a:r>
              <a:rPr lang="en-GB" sz="2800" dirty="0">
                <a:latin typeface="Arabic Typesetting" panose="03020402040406030203" pitchFamily="66" charset="-78"/>
                <a:cs typeface="Arabic Typesetting" panose="03020402040406030203" pitchFamily="66" charset="-78"/>
              </a:rPr>
              <a:t> </a:t>
            </a:r>
            <a:r>
              <a:rPr lang="en-GB" sz="2800" dirty="0" err="1">
                <a:latin typeface="Arabic Typesetting" panose="03020402040406030203" pitchFamily="66" charset="-78"/>
                <a:cs typeface="Arabic Typesetting" panose="03020402040406030203" pitchFamily="66" charset="-78"/>
              </a:rPr>
              <a:t>zbiórki</a:t>
            </a:r>
            <a:r>
              <a:rPr lang="pl-PL" sz="2800" dirty="0">
                <a:latin typeface="Arabic Typesetting" panose="03020402040406030203" pitchFamily="66" charset="-78"/>
                <a:cs typeface="Arabic Typesetting" panose="03020402040406030203" pitchFamily="66" charset="-78"/>
              </a:rPr>
              <a:t> dla osób potrzebujących dodatkowej pomocy / asysty przy ewakuacji.</a:t>
            </a:r>
          </a:p>
        </p:txBody>
      </p:sp>
      <p:pic>
        <p:nvPicPr>
          <p:cNvPr id="5" name="Obraz 4">
            <a:extLst>
              <a:ext uri="{FF2B5EF4-FFF2-40B4-BE49-F238E27FC236}">
                <a16:creationId xmlns:a16="http://schemas.microsoft.com/office/drawing/2014/main" id="{7DF847F2-7C0F-C26F-BCA9-D6302E10A982}"/>
              </a:ext>
            </a:extLst>
          </p:cNvPr>
          <p:cNvPicPr>
            <a:picLocks noChangeAspect="1"/>
          </p:cNvPicPr>
          <p:nvPr/>
        </p:nvPicPr>
        <p:blipFill>
          <a:blip r:embed="rId2"/>
          <a:stretch>
            <a:fillRect/>
          </a:stretch>
        </p:blipFill>
        <p:spPr>
          <a:xfrm>
            <a:off x="6968802" y="1280216"/>
            <a:ext cx="5223198" cy="4297568"/>
          </a:xfrm>
          <a:prstGeom prst="rect">
            <a:avLst/>
          </a:prstGeom>
        </p:spPr>
      </p:pic>
    </p:spTree>
    <p:extLst>
      <p:ext uri="{BB962C8B-B14F-4D97-AF65-F5344CB8AC3E}">
        <p14:creationId xmlns:p14="http://schemas.microsoft.com/office/powerpoint/2010/main" val="20567452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C52E540-1ED4-DC3B-DA79-341037D0B527}"/>
              </a:ext>
            </a:extLst>
          </p:cNvPr>
          <p:cNvSpPr>
            <a:spLocks noGrp="1"/>
          </p:cNvSpPr>
          <p:nvPr>
            <p:ph type="title"/>
          </p:nvPr>
        </p:nvSpPr>
        <p:spPr>
          <a:xfrm>
            <a:off x="1136010" y="2526950"/>
            <a:ext cx="9919979" cy="1804100"/>
          </a:xfrm>
          <a:ln w="38100">
            <a:solidFill>
              <a:schemeClr val="accent6">
                <a:lumMod val="50000"/>
              </a:schemeClr>
            </a:solidFill>
          </a:ln>
        </p:spPr>
        <p:txBody>
          <a:bodyPr>
            <a:normAutofit/>
          </a:bodyPr>
          <a:lstStyle/>
          <a:p>
            <a:r>
              <a:rPr lang="pl-PL" sz="3100" b="0" i="0" dirty="0">
                <a:effectLst/>
                <a:latin typeface="Arabic Typesetting" panose="03020402040406030203" pitchFamily="66" charset="-78"/>
                <a:cs typeface="Arabic Typesetting" panose="03020402040406030203" pitchFamily="66" charset="-78"/>
              </a:rPr>
              <a:t>Sprzęt do ewakuacji (wózki/krzesła,</a:t>
            </a:r>
            <a:r>
              <a:rPr lang="en-GB" sz="3100" b="0" i="0" dirty="0">
                <a:effectLst/>
                <a:latin typeface="Arabic Typesetting" panose="03020402040406030203" pitchFamily="66" charset="-78"/>
                <a:cs typeface="Arabic Typesetting" panose="03020402040406030203" pitchFamily="66" charset="-78"/>
              </a:rPr>
              <a:t> </a:t>
            </a:r>
            <a:r>
              <a:rPr lang="pl-PL" sz="3100" b="0" i="0" dirty="0">
                <a:effectLst/>
                <a:latin typeface="Arabic Typesetting" panose="03020402040406030203" pitchFamily="66" charset="-78"/>
                <a:cs typeface="Arabic Typesetting" panose="03020402040406030203" pitchFamily="66" charset="-78"/>
              </a:rPr>
              <a:t>materace, maty).</a:t>
            </a:r>
            <a:endParaRPr lang="pl-PL" sz="31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4211360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AE779004-CCDF-22A1-568C-3817B5FD097A}"/>
              </a:ext>
            </a:extLst>
          </p:cNvPr>
          <p:cNvSpPr txBox="1"/>
          <p:nvPr/>
        </p:nvSpPr>
        <p:spPr>
          <a:xfrm>
            <a:off x="217534" y="1520785"/>
            <a:ext cx="11756931" cy="3816429"/>
          </a:xfrm>
          <a:prstGeom prst="rect">
            <a:avLst/>
          </a:prstGeom>
          <a:noFill/>
        </p:spPr>
        <p:txBody>
          <a:bodyPr wrap="square" rtlCol="0">
            <a:spAutoFit/>
          </a:bodyPr>
          <a:lstStyle/>
          <a:p>
            <a:pPr algn="just"/>
            <a:r>
              <a:rPr lang="pl-PL" sz="2200" dirty="0">
                <a:latin typeface="Arabic Typesetting" panose="03020402040406030203" pitchFamily="66" charset="-78"/>
                <a:cs typeface="Arabic Typesetting" panose="03020402040406030203" pitchFamily="66" charset="-78"/>
              </a:rPr>
              <a:t> Urządzenia wspomagające służą do bezpiecznej ewakuacji osób o ograniczonej możliwości poruszania się (</a:t>
            </a:r>
            <a:r>
              <a:rPr lang="en-GB" sz="2200" dirty="0" err="1">
                <a:latin typeface="Arabic Typesetting" panose="03020402040406030203" pitchFamily="66" charset="-78"/>
                <a:cs typeface="Arabic Typesetting" panose="03020402040406030203" pitchFamily="66" charset="-78"/>
              </a:rPr>
              <a:t>użytkowników</a:t>
            </a:r>
            <a:r>
              <a:rPr lang="en-GB" sz="2200" dirty="0">
                <a:latin typeface="Arabic Typesetting" panose="03020402040406030203" pitchFamily="66" charset="-78"/>
                <a:cs typeface="Arabic Typesetting" panose="03020402040406030203" pitchFamily="66" charset="-78"/>
              </a:rPr>
              <a:t> </a:t>
            </a:r>
            <a:r>
              <a:rPr lang="en-GB" sz="2200" dirty="0" err="1">
                <a:latin typeface="Arabic Typesetting" panose="03020402040406030203" pitchFamily="66" charset="-78"/>
                <a:cs typeface="Arabic Typesetting" panose="03020402040406030203" pitchFamily="66" charset="-78"/>
              </a:rPr>
              <a:t>wózków</a:t>
            </a:r>
            <a:r>
              <a:rPr lang="pl-PL" sz="2200" dirty="0">
                <a:latin typeface="Arabic Typesetting" panose="03020402040406030203" pitchFamily="66" charset="-78"/>
                <a:cs typeface="Arabic Typesetting" panose="03020402040406030203" pitchFamily="66" charset="-78"/>
              </a:rPr>
              <a:t>, kobiet w ciąży, osób z czasową niepełnosprawnością, seniorów itp.):</a:t>
            </a:r>
            <a:endParaRPr lang="en-GB" sz="2200" dirty="0">
              <a:latin typeface="Arabic Typesetting" panose="03020402040406030203" pitchFamily="66" charset="-78"/>
              <a:cs typeface="Arabic Typesetting" panose="03020402040406030203" pitchFamily="66" charset="-78"/>
            </a:endParaRPr>
          </a:p>
          <a:p>
            <a:pPr marL="285750" indent="-285750" algn="just">
              <a:buFont typeface="Wingdings" pitchFamily="2" charset="2"/>
              <a:buChar char="§"/>
            </a:pPr>
            <a:r>
              <a:rPr lang="pl-PL" sz="2200" dirty="0">
                <a:latin typeface="Arabic Typesetting" panose="03020402040406030203" pitchFamily="66" charset="-78"/>
                <a:cs typeface="Arabic Typesetting" panose="03020402040406030203" pitchFamily="66" charset="-78"/>
              </a:rPr>
              <a:t> wózki (krzesła) ewakuacyjne– stosowane do ewakuacji w pozycji siedzącej po schodach w dół lub w górę i w dół,</a:t>
            </a:r>
            <a:endParaRPr lang="en-GB" sz="2200" dirty="0">
              <a:latin typeface="Arabic Typesetting" panose="03020402040406030203" pitchFamily="66" charset="-78"/>
              <a:cs typeface="Arabic Typesetting" panose="03020402040406030203" pitchFamily="66" charset="-78"/>
            </a:endParaRPr>
          </a:p>
          <a:p>
            <a:pPr marL="285750" indent="-285750" algn="just">
              <a:buFont typeface="Wingdings" pitchFamily="2" charset="2"/>
              <a:buChar char="§"/>
            </a:pPr>
            <a:r>
              <a:rPr lang="pl-PL" sz="2200" dirty="0">
                <a:latin typeface="Arabic Typesetting" panose="03020402040406030203" pitchFamily="66" charset="-78"/>
                <a:cs typeface="Arabic Typesetting" panose="03020402040406030203" pitchFamily="66" charset="-78"/>
              </a:rPr>
              <a:t>materace ewakuacyjne– stosowane do ewakuacji w pozycji leżącej, przeznaczone dla osób, które nie mogą </a:t>
            </a:r>
            <a:r>
              <a:rPr lang="en-GB" sz="2200" dirty="0">
                <a:latin typeface="Arabic Typesetting" panose="03020402040406030203" pitchFamily="66" charset="-78"/>
                <a:cs typeface="Arabic Typesetting" panose="03020402040406030203" pitchFamily="66" charset="-78"/>
              </a:rPr>
              <a:t>być </a:t>
            </a:r>
            <a:r>
              <a:rPr lang="en-GB" sz="2200" dirty="0" err="1">
                <a:latin typeface="Arabic Typesetting" panose="03020402040406030203" pitchFamily="66" charset="-78"/>
                <a:cs typeface="Arabic Typesetting" panose="03020402040406030203" pitchFamily="66" charset="-78"/>
              </a:rPr>
              <a:t>ewakuowane</a:t>
            </a:r>
            <a:r>
              <a:rPr lang="pl-PL" sz="2200" dirty="0">
                <a:latin typeface="Arabic Typesetting" panose="03020402040406030203" pitchFamily="66" charset="-78"/>
                <a:cs typeface="Arabic Typesetting" panose="03020402040406030203" pitchFamily="66" charset="-78"/>
              </a:rPr>
              <a:t> za pomocą krzesła/wózka lub do miejsc, gdzie krzesło czy wózek mogą być niewygodne w użyciu (np. </a:t>
            </a:r>
            <a:r>
              <a:rPr lang="en-GB" sz="2200" dirty="0">
                <a:latin typeface="Arabic Typesetting" panose="03020402040406030203" pitchFamily="66" charset="-78"/>
                <a:cs typeface="Arabic Typesetting" panose="03020402040406030203" pitchFamily="66" charset="-78"/>
              </a:rPr>
              <a:t>Na wąskich </a:t>
            </a:r>
            <a:r>
              <a:rPr lang="pl-PL" sz="2200" dirty="0">
                <a:latin typeface="Arabic Typesetting" panose="03020402040406030203" pitchFamily="66" charset="-78"/>
                <a:cs typeface="Arabic Typesetting" panose="03020402040406030203" pitchFamily="66" charset="-78"/>
              </a:rPr>
              <a:t> klatkach schodowych),</a:t>
            </a:r>
            <a:endParaRPr lang="en-GB" sz="2200" dirty="0">
              <a:latin typeface="Arabic Typesetting" panose="03020402040406030203" pitchFamily="66" charset="-78"/>
              <a:cs typeface="Arabic Typesetting" panose="03020402040406030203" pitchFamily="66" charset="-78"/>
            </a:endParaRPr>
          </a:p>
          <a:p>
            <a:pPr marL="285750" indent="-285750" algn="just">
              <a:buFont typeface="Wingdings" pitchFamily="2" charset="2"/>
              <a:buChar char="§"/>
            </a:pPr>
            <a:r>
              <a:rPr lang="pl-PL" sz="2200" dirty="0">
                <a:latin typeface="Arabic Typesetting" panose="03020402040406030203" pitchFamily="66" charset="-78"/>
                <a:cs typeface="Arabic Typesetting" panose="03020402040406030203" pitchFamily="66" charset="-78"/>
              </a:rPr>
              <a:t> maty ewakuacyjne – przeznaczone do ewakuacji osób chorych/nieprzytomnych bezpośrednio z łóżka (</a:t>
            </a:r>
            <a:r>
              <a:rPr lang="en-GB" sz="2200" dirty="0" err="1">
                <a:latin typeface="Arabic Typesetting" panose="03020402040406030203" pitchFamily="66" charset="-78"/>
                <a:cs typeface="Arabic Typesetting" panose="03020402040406030203" pitchFamily="66" charset="-78"/>
              </a:rPr>
              <a:t>mata</a:t>
            </a:r>
            <a:r>
              <a:rPr lang="en-GB" sz="2200" dirty="0">
                <a:latin typeface="Arabic Typesetting" panose="03020402040406030203" pitchFamily="66" charset="-78"/>
                <a:cs typeface="Arabic Typesetting" panose="03020402040406030203" pitchFamily="66" charset="-78"/>
              </a:rPr>
              <a:t> </a:t>
            </a:r>
            <a:r>
              <a:rPr lang="en-GB" sz="2200" dirty="0" err="1">
                <a:latin typeface="Arabic Typesetting" panose="03020402040406030203" pitchFamily="66" charset="-78"/>
                <a:cs typeface="Arabic Typesetting" panose="03020402040406030203" pitchFamily="66" charset="-78"/>
              </a:rPr>
              <a:t>umieszczona</a:t>
            </a:r>
            <a:r>
              <a:rPr lang="pl-PL" sz="2200" dirty="0">
                <a:latin typeface="Arabic Typesetting" panose="03020402040406030203" pitchFamily="66" charset="-78"/>
                <a:cs typeface="Arabic Typesetting" panose="03020402040406030203" pitchFamily="66" charset="-78"/>
              </a:rPr>
              <a:t> jest na stałe pod materacem na łóżku – w razie konieczności ewakuacji mata i materac unieruchamiają</a:t>
            </a:r>
            <a:r>
              <a:rPr lang="en-GB" sz="2200" dirty="0">
                <a:latin typeface="Arabic Typesetting" panose="03020402040406030203" pitchFamily="66" charset="-78"/>
                <a:cs typeface="Arabic Typesetting" panose="03020402040406030203" pitchFamily="66" charset="-78"/>
              </a:rPr>
              <a:t> </a:t>
            </a:r>
            <a:r>
              <a:rPr lang="pl-PL" sz="2200" dirty="0">
                <a:latin typeface="Arabic Typesetting" panose="03020402040406030203" pitchFamily="66" charset="-78"/>
                <a:cs typeface="Arabic Typesetting" panose="03020402040406030203" pitchFamily="66" charset="-78"/>
              </a:rPr>
              <a:t>pacjenta za pomocą pasów bezpieczeństwa, dając możliwość bezpiecznej ewakuacji poziomej I pionowej).</a:t>
            </a:r>
            <a:endParaRPr lang="en-GB" sz="2200" dirty="0">
              <a:latin typeface="Arabic Typesetting" panose="03020402040406030203" pitchFamily="66" charset="-78"/>
              <a:cs typeface="Arabic Typesetting" panose="03020402040406030203" pitchFamily="66" charset="-78"/>
            </a:endParaRPr>
          </a:p>
          <a:p>
            <a:pPr marL="285750" indent="-285750" algn="just">
              <a:buFont typeface="Wingdings" pitchFamily="2" charset="2"/>
              <a:buChar char="§"/>
            </a:pPr>
            <a:endParaRPr lang="en-GB" sz="2200" dirty="0">
              <a:latin typeface="Arabic Typesetting" panose="03020402040406030203" pitchFamily="66" charset="-78"/>
              <a:cs typeface="Arabic Typesetting" panose="03020402040406030203" pitchFamily="66" charset="-78"/>
            </a:endParaRPr>
          </a:p>
          <a:p>
            <a:pPr algn="just"/>
            <a:r>
              <a:rPr lang="pl-PL" sz="2200" dirty="0">
                <a:latin typeface="Arabic Typesetting" panose="03020402040406030203" pitchFamily="66" charset="-78"/>
                <a:cs typeface="Arabic Typesetting" panose="03020402040406030203" pitchFamily="66" charset="-78"/>
              </a:rPr>
              <a:t> Sprzęt powinien posiadać parametry I charakterystykę właściwą dla sprzętu medycznego oraz mieć oznaczenie CE. </a:t>
            </a:r>
            <a:r>
              <a:rPr lang="en-GB" sz="2200" dirty="0" err="1">
                <a:latin typeface="Arabic Typesetting" panose="03020402040406030203" pitchFamily="66" charset="-78"/>
                <a:cs typeface="Arabic Typesetting" panose="03020402040406030203" pitchFamily="66" charset="-78"/>
              </a:rPr>
              <a:t>Oprócz</a:t>
            </a:r>
            <a:r>
              <a:rPr lang="en-GB" sz="2200" dirty="0">
                <a:latin typeface="Arabic Typesetting" panose="03020402040406030203" pitchFamily="66" charset="-78"/>
                <a:cs typeface="Arabic Typesetting" panose="03020402040406030203" pitchFamily="66" charset="-78"/>
              </a:rPr>
              <a:t> </a:t>
            </a:r>
            <a:r>
              <a:rPr lang="en-GB" sz="2200" dirty="0" err="1">
                <a:latin typeface="Arabic Typesetting" panose="03020402040406030203" pitchFamily="66" charset="-78"/>
                <a:cs typeface="Arabic Typesetting" panose="03020402040406030203" pitchFamily="66" charset="-78"/>
              </a:rPr>
              <a:t>tego</a:t>
            </a:r>
            <a:r>
              <a:rPr lang="pl-PL" sz="2200" dirty="0">
                <a:latin typeface="Arabic Typesetting" panose="03020402040406030203" pitchFamily="66" charset="-78"/>
                <a:cs typeface="Arabic Typesetting" panose="03020402040406030203" pitchFamily="66" charset="-78"/>
              </a:rPr>
              <a:t> zaleca się, by sprzęt miał możliwie długą gwarancję (6 lat) oraz jak największy udźwig (min. 180 kg).</a:t>
            </a:r>
          </a:p>
        </p:txBody>
      </p:sp>
    </p:spTree>
    <p:extLst>
      <p:ext uri="{BB962C8B-B14F-4D97-AF65-F5344CB8AC3E}">
        <p14:creationId xmlns:p14="http://schemas.microsoft.com/office/powerpoint/2010/main" val="20339605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C6519F73-13D6-AD66-E84A-934852873049}"/>
              </a:ext>
            </a:extLst>
          </p:cNvPr>
          <p:cNvSpPr txBox="1"/>
          <p:nvPr/>
        </p:nvSpPr>
        <p:spPr>
          <a:xfrm>
            <a:off x="1011975" y="505123"/>
            <a:ext cx="10168049" cy="2923877"/>
          </a:xfrm>
          <a:prstGeom prst="rect">
            <a:avLst/>
          </a:prstGeom>
          <a:noFill/>
        </p:spPr>
        <p:txBody>
          <a:bodyPr wrap="square" rtlCol="0">
            <a:spAutoFit/>
          </a:bodyPr>
          <a:lstStyle/>
          <a:p>
            <a:pPr algn="l"/>
            <a:r>
              <a:rPr lang="pl-PL" sz="2300" dirty="0">
                <a:latin typeface="Arabic Typesetting" panose="03020402040406030203" pitchFamily="66" charset="-78"/>
                <a:cs typeface="Arabic Typesetting" panose="03020402040406030203" pitchFamily="66" charset="-78"/>
              </a:rPr>
              <a:t>Osoby/zespoły odpowiedzialne za ewakuację OzN (lub innych osób </a:t>
            </a:r>
            <a:r>
              <a:rPr lang="en-GB" sz="2300" dirty="0" err="1">
                <a:latin typeface="Arabic Typesetting" panose="03020402040406030203" pitchFamily="66" charset="-78"/>
                <a:cs typeface="Arabic Typesetting" panose="03020402040406030203" pitchFamily="66" charset="-78"/>
              </a:rPr>
              <a:t>potrzebujących</a:t>
            </a:r>
            <a:r>
              <a:rPr lang="en-GB" sz="2300" dirty="0">
                <a:latin typeface="Arabic Typesetting" panose="03020402040406030203" pitchFamily="66" charset="-78"/>
                <a:cs typeface="Arabic Typesetting" panose="03020402040406030203" pitchFamily="66" charset="-78"/>
              </a:rPr>
              <a:t> </a:t>
            </a:r>
            <a:r>
              <a:rPr lang="en-GB" sz="2300" dirty="0" err="1">
                <a:latin typeface="Arabic Typesetting" panose="03020402040406030203" pitchFamily="66" charset="-78"/>
                <a:cs typeface="Arabic Typesetting" panose="03020402040406030203" pitchFamily="66" charset="-78"/>
              </a:rPr>
              <a:t>wsparcia</a:t>
            </a:r>
            <a:r>
              <a:rPr lang="pl-PL" sz="2300" dirty="0">
                <a:latin typeface="Arabic Typesetting" panose="03020402040406030203" pitchFamily="66" charset="-78"/>
                <a:cs typeface="Arabic Typesetting" panose="03020402040406030203" pitchFamily="66" charset="-78"/>
              </a:rPr>
              <a:t>) odnajdują przypisane osoby i postępują zgodnie z bieżącymi potrzebami,</a:t>
            </a:r>
            <a:r>
              <a:rPr lang="en-GB" sz="2300" dirty="0">
                <a:latin typeface="Arabic Typesetting" panose="03020402040406030203" pitchFamily="66" charset="-78"/>
                <a:cs typeface="Arabic Typesetting" panose="03020402040406030203" pitchFamily="66" charset="-78"/>
              </a:rPr>
              <a:t> </a:t>
            </a:r>
            <a:r>
              <a:rPr lang="pl-PL" sz="2300" dirty="0">
                <a:latin typeface="Arabic Typesetting" panose="03020402040406030203" pitchFamily="66" charset="-78"/>
                <a:cs typeface="Arabic Typesetting" panose="03020402040406030203" pitchFamily="66" charset="-78"/>
              </a:rPr>
              <a:t>wspierając się wiedzą uprzednio pozyskaną z indywidualnych planów postępowania </a:t>
            </a:r>
            <a:r>
              <a:rPr lang="pl-PL" sz="2300" dirty="0" err="1">
                <a:latin typeface="Arabic Typesetting" panose="03020402040406030203" pitchFamily="66" charset="-78"/>
                <a:cs typeface="Arabic Typesetting" panose="03020402040406030203" pitchFamily="66" charset="-78"/>
              </a:rPr>
              <a:t>wtrakcie</a:t>
            </a:r>
            <a:r>
              <a:rPr lang="pl-PL" sz="2300" dirty="0">
                <a:latin typeface="Arabic Typesetting" panose="03020402040406030203" pitchFamily="66" charset="-78"/>
                <a:cs typeface="Arabic Typesetting" panose="03020402040406030203" pitchFamily="66" charset="-78"/>
              </a:rPr>
              <a:t> ewakuacji (PEEP), tj. Asystują w opuszczeniu obiektu w najbardziej </a:t>
            </a:r>
            <a:r>
              <a:rPr lang="en-GB" sz="2300" dirty="0" err="1">
                <a:latin typeface="Arabic Typesetting" panose="03020402040406030203" pitchFamily="66" charset="-78"/>
                <a:cs typeface="Arabic Typesetting" panose="03020402040406030203" pitchFamily="66" charset="-78"/>
              </a:rPr>
              <a:t>efektywny</a:t>
            </a:r>
            <a:r>
              <a:rPr lang="en-GB" sz="2300" dirty="0">
                <a:latin typeface="Arabic Typesetting" panose="03020402040406030203" pitchFamily="66" charset="-78"/>
                <a:cs typeface="Arabic Typesetting" panose="03020402040406030203" pitchFamily="66" charset="-78"/>
              </a:rPr>
              <a:t> </a:t>
            </a:r>
            <a:r>
              <a:rPr lang="en-GB" sz="2300" dirty="0" err="1">
                <a:latin typeface="Arabic Typesetting" panose="03020402040406030203" pitchFamily="66" charset="-78"/>
                <a:cs typeface="Arabic Typesetting" panose="03020402040406030203" pitchFamily="66" charset="-78"/>
              </a:rPr>
              <a:t>dostępny</a:t>
            </a:r>
            <a:r>
              <a:rPr lang="pl-PL" sz="2300" dirty="0">
                <a:latin typeface="Arabic Typesetting" panose="03020402040406030203" pitchFamily="66" charset="-78"/>
                <a:cs typeface="Arabic Typesetting" panose="03020402040406030203" pitchFamily="66" charset="-78"/>
              </a:rPr>
              <a:t> w danej chwili sposób (jeśli istnieje taka potrzeba, to z </a:t>
            </a:r>
            <a:r>
              <a:rPr lang="en-GB" sz="2300" dirty="0" err="1">
                <a:latin typeface="Arabic Typesetting" panose="03020402040406030203" pitchFamily="66" charset="-78"/>
                <a:cs typeface="Arabic Typesetting" panose="03020402040406030203" pitchFamily="66" charset="-78"/>
              </a:rPr>
              <a:t>wykorzystaniem</a:t>
            </a:r>
            <a:r>
              <a:rPr lang="en-GB" sz="2300" dirty="0">
                <a:latin typeface="Arabic Typesetting" panose="03020402040406030203" pitchFamily="66" charset="-78"/>
                <a:cs typeface="Arabic Typesetting" panose="03020402040406030203" pitchFamily="66" charset="-78"/>
              </a:rPr>
              <a:t> </a:t>
            </a:r>
            <a:r>
              <a:rPr lang="en-GB" sz="2300" dirty="0" err="1">
                <a:latin typeface="Arabic Typesetting" panose="03020402040406030203" pitchFamily="66" charset="-78"/>
                <a:cs typeface="Arabic Typesetting" panose="03020402040406030203" pitchFamily="66" charset="-78"/>
              </a:rPr>
              <a:t>wózków</a:t>
            </a:r>
            <a:r>
              <a:rPr lang="pl-PL" sz="2300" dirty="0">
                <a:latin typeface="Arabic Typesetting" panose="03020402040406030203" pitchFamily="66" charset="-78"/>
                <a:cs typeface="Arabic Typesetting" panose="03020402040406030203" pitchFamily="66" charset="-78"/>
              </a:rPr>
              <a:t>/materacy ewakuacyjnych). Liczba koordynatorów jest zależna od </a:t>
            </a:r>
            <a:r>
              <a:rPr lang="en-GB" sz="2300" dirty="0" err="1">
                <a:latin typeface="Arabic Typesetting" panose="03020402040406030203" pitchFamily="66" charset="-78"/>
                <a:cs typeface="Arabic Typesetting" panose="03020402040406030203" pitchFamily="66" charset="-78"/>
              </a:rPr>
              <a:t>organizacji</a:t>
            </a:r>
            <a:r>
              <a:rPr lang="en-GB" sz="2300" dirty="0">
                <a:latin typeface="Arabic Typesetting" panose="03020402040406030203" pitchFamily="66" charset="-78"/>
                <a:cs typeface="Arabic Typesetting" panose="03020402040406030203" pitchFamily="66" charset="-78"/>
              </a:rPr>
              <a:t> </a:t>
            </a:r>
            <a:r>
              <a:rPr lang="en-GB" sz="2300" dirty="0" err="1">
                <a:latin typeface="Arabic Typesetting" panose="03020402040406030203" pitchFamily="66" charset="-78"/>
                <a:cs typeface="Arabic Typesetting" panose="03020402040406030203" pitchFamily="66" charset="-78"/>
              </a:rPr>
              <a:t>pracy</a:t>
            </a:r>
            <a:r>
              <a:rPr lang="pl-PL" sz="2300" dirty="0">
                <a:latin typeface="Arabic Typesetting" panose="03020402040406030203" pitchFamily="66" charset="-78"/>
                <a:cs typeface="Arabic Typesetting" panose="03020402040406030203" pitchFamily="66" charset="-78"/>
              </a:rPr>
              <a:t> w firmie. W zależności od wielkości I rodzaju organizacji jeden koordynator </a:t>
            </a:r>
            <a:r>
              <a:rPr lang="en-GB" sz="2300" dirty="0">
                <a:latin typeface="Arabic Typesetting" panose="03020402040406030203" pitchFamily="66" charset="-78"/>
                <a:cs typeface="Arabic Typesetting" panose="03020402040406030203" pitchFamily="66" charset="-78"/>
              </a:rPr>
              <a:t>może być</a:t>
            </a:r>
            <a:r>
              <a:rPr lang="pl-PL" sz="2300" dirty="0">
                <a:latin typeface="Arabic Typesetting" panose="03020402040406030203" pitchFamily="66" charset="-78"/>
                <a:cs typeface="Arabic Typesetting" panose="03020402040406030203" pitchFamily="66" charset="-78"/>
              </a:rPr>
              <a:t> wyznaczony dla działu, piętra lub klatki schodowej. Po opuszczeniu obiektu </a:t>
            </a:r>
            <a:r>
              <a:rPr lang="en-GB" sz="2300" dirty="0" err="1">
                <a:latin typeface="Arabic Typesetting" panose="03020402040406030203" pitchFamily="66" charset="-78"/>
                <a:cs typeface="Arabic Typesetting" panose="03020402040406030203" pitchFamily="66" charset="-78"/>
              </a:rPr>
              <a:t>osoba</a:t>
            </a:r>
            <a:r>
              <a:rPr lang="en-GB" sz="2300" dirty="0">
                <a:latin typeface="Arabic Typesetting" panose="03020402040406030203" pitchFamily="66" charset="-78"/>
                <a:cs typeface="Arabic Typesetting" panose="03020402040406030203" pitchFamily="66" charset="-78"/>
              </a:rPr>
              <a:t> </a:t>
            </a:r>
            <a:r>
              <a:rPr lang="en-GB" sz="2300" dirty="0" err="1">
                <a:latin typeface="Arabic Typesetting" panose="03020402040406030203" pitchFamily="66" charset="-78"/>
                <a:cs typeface="Arabic Typesetting" panose="03020402040406030203" pitchFamily="66" charset="-78"/>
              </a:rPr>
              <a:t>koordynująca</a:t>
            </a:r>
            <a:r>
              <a:rPr lang="pl-PL" sz="2300" dirty="0">
                <a:latin typeface="Arabic Typesetting" panose="03020402040406030203" pitchFamily="66" charset="-78"/>
                <a:cs typeface="Arabic Typesetting" panose="03020402040406030203" pitchFamily="66" charset="-78"/>
              </a:rPr>
              <a:t> prace danego zespołu ewakuacyjnego melduje dowódcy </a:t>
            </a:r>
            <a:r>
              <a:rPr lang="en-GB" sz="2300" dirty="0" err="1">
                <a:latin typeface="Arabic Typesetting" panose="03020402040406030203" pitchFamily="66" charset="-78"/>
                <a:cs typeface="Arabic Typesetting" panose="03020402040406030203" pitchFamily="66" charset="-78"/>
              </a:rPr>
              <a:t>akcji</a:t>
            </a:r>
            <a:r>
              <a:rPr lang="en-GB" sz="2300" dirty="0">
                <a:latin typeface="Arabic Typesetting" panose="03020402040406030203" pitchFamily="66" charset="-78"/>
                <a:cs typeface="Arabic Typesetting" panose="03020402040406030203" pitchFamily="66" charset="-78"/>
              </a:rPr>
              <a:t> </a:t>
            </a:r>
            <a:r>
              <a:rPr lang="en-GB" sz="2300" dirty="0" err="1">
                <a:latin typeface="Arabic Typesetting" panose="03020402040406030203" pitchFamily="66" charset="-78"/>
                <a:cs typeface="Arabic Typesetting" panose="03020402040406030203" pitchFamily="66" charset="-78"/>
              </a:rPr>
              <a:t>ewakuacyjnej</a:t>
            </a:r>
            <a:r>
              <a:rPr lang="pl-PL" sz="2300" dirty="0">
                <a:latin typeface="Arabic Typesetting" panose="03020402040406030203" pitchFamily="66" charset="-78"/>
                <a:cs typeface="Arabic Typesetting" panose="03020402040406030203" pitchFamily="66" charset="-78"/>
              </a:rPr>
              <a:t> obecność wszystkich osób, które zostały przez zespół ewakuowane.</a:t>
            </a:r>
          </a:p>
        </p:txBody>
      </p:sp>
      <p:pic>
        <p:nvPicPr>
          <p:cNvPr id="3" name="Obraz 2">
            <a:extLst>
              <a:ext uri="{FF2B5EF4-FFF2-40B4-BE49-F238E27FC236}">
                <a16:creationId xmlns:a16="http://schemas.microsoft.com/office/drawing/2014/main" id="{0E5F1C51-B00B-42B0-5D08-871AF9301F1C}"/>
              </a:ext>
            </a:extLst>
          </p:cNvPr>
          <p:cNvPicPr>
            <a:picLocks noChangeAspect="1"/>
          </p:cNvPicPr>
          <p:nvPr/>
        </p:nvPicPr>
        <p:blipFill>
          <a:blip r:embed="rId2"/>
          <a:stretch>
            <a:fillRect/>
          </a:stretch>
        </p:blipFill>
        <p:spPr>
          <a:xfrm>
            <a:off x="3622642" y="3429000"/>
            <a:ext cx="4946713" cy="3055662"/>
          </a:xfrm>
          <a:prstGeom prst="rect">
            <a:avLst/>
          </a:prstGeom>
        </p:spPr>
      </p:pic>
    </p:spTree>
    <p:extLst>
      <p:ext uri="{BB962C8B-B14F-4D97-AF65-F5344CB8AC3E}">
        <p14:creationId xmlns:p14="http://schemas.microsoft.com/office/powerpoint/2010/main" val="1574025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C52E540-1ED4-DC3B-DA79-341037D0B527}"/>
              </a:ext>
            </a:extLst>
          </p:cNvPr>
          <p:cNvSpPr>
            <a:spLocks noGrp="1"/>
          </p:cNvSpPr>
          <p:nvPr>
            <p:ph type="title"/>
          </p:nvPr>
        </p:nvSpPr>
        <p:spPr>
          <a:xfrm>
            <a:off x="2063288" y="2207088"/>
            <a:ext cx="8065423" cy="1804100"/>
          </a:xfrm>
          <a:ln w="38100">
            <a:solidFill>
              <a:schemeClr val="accent6">
                <a:lumMod val="50000"/>
              </a:schemeClr>
            </a:solidFill>
          </a:ln>
        </p:spPr>
        <p:txBody>
          <a:bodyPr>
            <a:normAutofit/>
          </a:bodyPr>
          <a:lstStyle/>
          <a:p>
            <a:r>
              <a:rPr lang="pl-PL" sz="3100" b="0" i="0" dirty="0">
                <a:effectLst/>
                <a:latin typeface="Arabic Typesetting" panose="03020402040406030203" pitchFamily="66" charset="-78"/>
                <a:cs typeface="Arabic Typesetting" panose="03020402040406030203" pitchFamily="66" charset="-78"/>
              </a:rPr>
              <a:t>Rozwiązania organizacyjne</a:t>
            </a:r>
            <a:endParaRPr lang="pl-PL" sz="31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0518472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85D517EC-8ECB-15D5-951E-EEEE3A960FBB}"/>
              </a:ext>
            </a:extLst>
          </p:cNvPr>
          <p:cNvSpPr txBox="1"/>
          <p:nvPr/>
        </p:nvSpPr>
        <p:spPr>
          <a:xfrm>
            <a:off x="218654" y="497428"/>
            <a:ext cx="11754692" cy="5863144"/>
          </a:xfrm>
          <a:prstGeom prst="rect">
            <a:avLst/>
          </a:prstGeom>
          <a:noFill/>
        </p:spPr>
        <p:txBody>
          <a:bodyPr wrap="square" rtlCol="0">
            <a:spAutoFit/>
          </a:bodyPr>
          <a:lstStyle/>
          <a:p>
            <a:pPr algn="just"/>
            <a:r>
              <a:rPr lang="pl-PL" sz="2500" dirty="0">
                <a:latin typeface="Arabic Typesetting" panose="03020402040406030203" pitchFamily="66" charset="-78"/>
                <a:cs typeface="Arabic Typesetting" panose="03020402040406030203" pitchFamily="66" charset="-78"/>
              </a:rPr>
              <a:t> Podczas przygotowywania procedur ewakuacji należy uwzględniać:</a:t>
            </a:r>
            <a:endParaRPr lang="en-GB" sz="2500" dirty="0">
              <a:latin typeface="Arabic Typesetting" panose="03020402040406030203" pitchFamily="66" charset="-78"/>
              <a:cs typeface="Arabic Typesetting" panose="03020402040406030203" pitchFamily="66" charset="-78"/>
            </a:endParaRPr>
          </a:p>
          <a:p>
            <a:pPr marL="285750" indent="-285750" algn="just">
              <a:buFont typeface="Wingdings" pitchFamily="2" charset="2"/>
              <a:buChar char="§"/>
            </a:pPr>
            <a:r>
              <a:rPr lang="pl-PL" sz="2500" dirty="0">
                <a:latin typeface="Arabic Typesetting" panose="03020402040406030203" pitchFamily="66" charset="-78"/>
                <a:cs typeface="Arabic Typesetting" panose="03020402040406030203" pitchFamily="66" charset="-78"/>
              </a:rPr>
              <a:t> rodzaj budynku (liczbę kondygnacji, parametry dróg ewakuacyjnych, rodzaje stosowanych systemów powiadamiania),</a:t>
            </a:r>
            <a:endParaRPr lang="en-GB" sz="2500" dirty="0">
              <a:latin typeface="Arabic Typesetting" panose="03020402040406030203" pitchFamily="66" charset="-78"/>
              <a:cs typeface="Arabic Typesetting" panose="03020402040406030203" pitchFamily="66" charset="-78"/>
            </a:endParaRPr>
          </a:p>
          <a:p>
            <a:pPr marL="285750" indent="-285750" algn="just">
              <a:buFont typeface="Wingdings" pitchFamily="2" charset="2"/>
              <a:buChar char="§"/>
            </a:pPr>
            <a:r>
              <a:rPr lang="pl-PL" sz="2500" dirty="0">
                <a:latin typeface="Arabic Typesetting" panose="03020402040406030203" pitchFamily="66" charset="-78"/>
                <a:cs typeface="Arabic Typesetting" panose="03020402040406030203" pitchFamily="66" charset="-78"/>
              </a:rPr>
              <a:t>liczbę osób z niepełnosprawnościami mogących podlegać ewakuacji,</a:t>
            </a:r>
            <a:endParaRPr lang="en-GB" sz="2500" dirty="0">
              <a:latin typeface="Arabic Typesetting" panose="03020402040406030203" pitchFamily="66" charset="-78"/>
              <a:cs typeface="Arabic Typesetting" panose="03020402040406030203" pitchFamily="66" charset="-78"/>
            </a:endParaRPr>
          </a:p>
          <a:p>
            <a:pPr marL="285750" indent="-285750" algn="just">
              <a:buFont typeface="Wingdings" pitchFamily="2" charset="2"/>
              <a:buChar char="§"/>
            </a:pPr>
            <a:r>
              <a:rPr lang="pl-PL" sz="2500" dirty="0">
                <a:latin typeface="Arabic Typesetting" panose="03020402040406030203" pitchFamily="66" charset="-78"/>
                <a:cs typeface="Arabic Typesetting" panose="03020402040406030203" pitchFamily="66" charset="-78"/>
              </a:rPr>
              <a:t>rodzaj i stopień ich niepełnosprawności (a w związku z tym – ewentualną liczbę sprzętu do ewakuacji oraz liczbę </a:t>
            </a:r>
            <a:r>
              <a:rPr lang="en-GB" sz="2500" dirty="0" err="1">
                <a:latin typeface="Arabic Typesetting" panose="03020402040406030203" pitchFamily="66" charset="-78"/>
                <a:cs typeface="Arabic Typesetting" panose="03020402040406030203" pitchFamily="66" charset="-78"/>
              </a:rPr>
              <a:t>osób</a:t>
            </a:r>
            <a:r>
              <a:rPr lang="en-GB" sz="2500" dirty="0">
                <a:latin typeface="Arabic Typesetting" panose="03020402040406030203" pitchFamily="66" charset="-78"/>
                <a:cs typeface="Arabic Typesetting" panose="03020402040406030203" pitchFamily="66" charset="-78"/>
              </a:rPr>
              <a:t> </a:t>
            </a:r>
            <a:r>
              <a:rPr lang="en-GB" sz="2500" dirty="0" err="1">
                <a:latin typeface="Arabic Typesetting" panose="03020402040406030203" pitchFamily="66" charset="-78"/>
                <a:cs typeface="Arabic Typesetting" panose="03020402040406030203" pitchFamily="66" charset="-78"/>
              </a:rPr>
              <a:t>asystujących</a:t>
            </a:r>
            <a:r>
              <a:rPr lang="pl-PL" sz="2500" dirty="0">
                <a:latin typeface="Arabic Typesetting" panose="03020402040406030203" pitchFamily="66" charset="-78"/>
                <a:cs typeface="Arabic Typesetting" panose="03020402040406030203" pitchFamily="66" charset="-78"/>
              </a:rPr>
              <a:t>).</a:t>
            </a:r>
            <a:endParaRPr lang="en-GB" sz="2500" dirty="0">
              <a:latin typeface="Arabic Typesetting" panose="03020402040406030203" pitchFamily="66" charset="-78"/>
              <a:cs typeface="Arabic Typesetting" panose="03020402040406030203" pitchFamily="66" charset="-78"/>
            </a:endParaRPr>
          </a:p>
          <a:p>
            <a:pPr marL="285750" indent="-285750" algn="just">
              <a:buFont typeface="Wingdings" pitchFamily="2" charset="2"/>
              <a:buChar char="§"/>
            </a:pPr>
            <a:endParaRPr lang="en-GB" sz="2500" dirty="0">
              <a:latin typeface="Arabic Typesetting" panose="03020402040406030203" pitchFamily="66" charset="-78"/>
              <a:cs typeface="Arabic Typesetting" panose="03020402040406030203" pitchFamily="66" charset="-78"/>
            </a:endParaRPr>
          </a:p>
          <a:p>
            <a:pPr marL="285750" indent="-285750" algn="just">
              <a:buFont typeface="Wingdings" pitchFamily="2" charset="2"/>
              <a:buChar char="§"/>
            </a:pPr>
            <a:r>
              <a:rPr lang="pl-PL" sz="2500" dirty="0">
                <a:latin typeface="Arabic Typesetting" panose="03020402040406030203" pitchFamily="66" charset="-78"/>
                <a:cs typeface="Arabic Typesetting" panose="03020402040406030203" pitchFamily="66" charset="-78"/>
              </a:rPr>
              <a:t>Przy opracowywaniu procedur ewakuacji należy pamiętać również o tym, że nie każda osoba z niepełnosprawnością jest wstanie samodzielnie poruszać się po budynku, w tym zwłaszcza w razie wystąpienia zagrożenia. Po zdiagnozowaniu </a:t>
            </a:r>
            <a:r>
              <a:rPr lang="en-GB" sz="2500" dirty="0" err="1">
                <a:latin typeface="Arabic Typesetting" panose="03020402040406030203" pitchFamily="66" charset="-78"/>
                <a:cs typeface="Arabic Typesetting" panose="03020402040406030203" pitchFamily="66" charset="-78"/>
              </a:rPr>
              <a:t>potrzeb</a:t>
            </a:r>
            <a:r>
              <a:rPr lang="en-GB" sz="2500" dirty="0">
                <a:latin typeface="Arabic Typesetting" panose="03020402040406030203" pitchFamily="66" charset="-78"/>
                <a:cs typeface="Arabic Typesetting" panose="03020402040406030203" pitchFamily="66" charset="-78"/>
              </a:rPr>
              <a:t> </a:t>
            </a:r>
            <a:r>
              <a:rPr lang="en-GB" sz="2500" dirty="0" err="1">
                <a:latin typeface="Arabic Typesetting" panose="03020402040406030203" pitchFamily="66" charset="-78"/>
                <a:cs typeface="Arabic Typesetting" panose="03020402040406030203" pitchFamily="66" charset="-78"/>
              </a:rPr>
              <a:t>konkretnej</a:t>
            </a:r>
            <a:r>
              <a:rPr lang="pl-PL" sz="2500" dirty="0">
                <a:latin typeface="Arabic Typesetting" panose="03020402040406030203" pitchFamily="66" charset="-78"/>
                <a:cs typeface="Arabic Typesetting" panose="03020402040406030203" pitchFamily="66" charset="-78"/>
              </a:rPr>
              <a:t> osoby konieczne może się okazać wyznaczenie asystenta / pomocnika / pracownika funkcyjnego,odpowiedzialnego za pomoc w ewakuacji tej osoby. Ilość osób asystujących należy każdorazowo dobierać z myślą </a:t>
            </a:r>
            <a:r>
              <a:rPr lang="en-GB" sz="2500" dirty="0">
                <a:latin typeface="Arabic Typesetting" panose="03020402040406030203" pitchFamily="66" charset="-78"/>
                <a:cs typeface="Arabic Typesetting" panose="03020402040406030203" pitchFamily="66" charset="-78"/>
              </a:rPr>
              <a:t>o </a:t>
            </a:r>
            <a:r>
              <a:rPr lang="en-GB" sz="2500" dirty="0" err="1">
                <a:latin typeface="Arabic Typesetting" panose="03020402040406030203" pitchFamily="66" charset="-78"/>
                <a:cs typeface="Arabic Typesetting" panose="03020402040406030203" pitchFamily="66" charset="-78"/>
              </a:rPr>
              <a:t>konkretnej</a:t>
            </a:r>
            <a:r>
              <a:rPr lang="pl-PL" sz="2500" dirty="0">
                <a:latin typeface="Arabic Typesetting" panose="03020402040406030203" pitchFamily="66" charset="-78"/>
                <a:cs typeface="Arabic Typesetting" panose="03020402040406030203" pitchFamily="66" charset="-78"/>
              </a:rPr>
              <a:t> osobie, przy czym zalecane jest też, by każda z osób asystujących miała zmiennika / zmienniczkę: ma to na </a:t>
            </a:r>
            <a:r>
              <a:rPr lang="en-GB" sz="2500" dirty="0" err="1">
                <a:latin typeface="Arabic Typesetting" panose="03020402040406030203" pitchFamily="66" charset="-78"/>
                <a:cs typeface="Arabic Typesetting" panose="03020402040406030203" pitchFamily="66" charset="-78"/>
              </a:rPr>
              <a:t>celu</a:t>
            </a:r>
            <a:r>
              <a:rPr lang="en-GB" sz="2500" dirty="0">
                <a:latin typeface="Arabic Typesetting" panose="03020402040406030203" pitchFamily="66" charset="-78"/>
                <a:cs typeface="Arabic Typesetting" panose="03020402040406030203" pitchFamily="66" charset="-78"/>
              </a:rPr>
              <a:t> </a:t>
            </a:r>
            <a:r>
              <a:rPr lang="en-GB" sz="2500" dirty="0" err="1">
                <a:latin typeface="Arabic Typesetting" panose="03020402040406030203" pitchFamily="66" charset="-78"/>
                <a:cs typeface="Arabic Typesetting" panose="03020402040406030203" pitchFamily="66" charset="-78"/>
              </a:rPr>
              <a:t>uniknięcie</a:t>
            </a:r>
            <a:r>
              <a:rPr lang="pl-PL" sz="2500" dirty="0">
                <a:latin typeface="Arabic Typesetting" panose="03020402040406030203" pitchFamily="66" charset="-78"/>
                <a:cs typeface="Arabic Typesetting" panose="03020402040406030203" pitchFamily="66" charset="-78"/>
              </a:rPr>
              <a:t> sytuacji, w której podczas wystąpienia zagrożenia asystent jest nieobecny, a osoba – pozostawiona bez pomocy.Odpowiedzialni za ewakuację muszą pamiętać, że ratując innych, przede wszystkim powinni zadbać o </a:t>
            </a:r>
            <a:r>
              <a:rPr lang="en-GB" sz="2500" dirty="0" err="1">
                <a:latin typeface="Arabic Typesetting" panose="03020402040406030203" pitchFamily="66" charset="-78"/>
                <a:cs typeface="Arabic Typesetting" panose="03020402040406030203" pitchFamily="66" charset="-78"/>
              </a:rPr>
              <a:t>swoje</a:t>
            </a:r>
            <a:r>
              <a:rPr lang="en-GB" sz="2500" dirty="0">
                <a:latin typeface="Arabic Typesetting" panose="03020402040406030203" pitchFamily="66" charset="-78"/>
                <a:cs typeface="Arabic Typesetting" panose="03020402040406030203" pitchFamily="66" charset="-78"/>
              </a:rPr>
              <a:t> </a:t>
            </a:r>
            <a:r>
              <a:rPr lang="en-GB" sz="2500" dirty="0" err="1">
                <a:latin typeface="Arabic Typesetting" panose="03020402040406030203" pitchFamily="66" charset="-78"/>
                <a:cs typeface="Arabic Typesetting" panose="03020402040406030203" pitchFamily="66" charset="-78"/>
              </a:rPr>
              <a:t>bezpieczeństwo</a:t>
            </a:r>
            <a:r>
              <a:rPr lang="pl-PL" sz="2500" dirty="0">
                <a:latin typeface="Arabic Typesetting" panose="03020402040406030203" pitchFamily="66" charset="-78"/>
                <a:cs typeface="Arabic Typesetting" panose="03020402040406030203" pitchFamily="66" charset="-78"/>
              </a:rPr>
              <a:t>: może się okazać, że poinformowanie służb o lokalizacji osoby z niepełnosprawnością będzie działaniemskuteczniejszym niż próby pomocy jej przy ewakuacji.</a:t>
            </a:r>
          </a:p>
        </p:txBody>
      </p:sp>
    </p:spTree>
    <p:extLst>
      <p:ext uri="{BB962C8B-B14F-4D97-AF65-F5344CB8AC3E}">
        <p14:creationId xmlns:p14="http://schemas.microsoft.com/office/powerpoint/2010/main" val="27371575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C52E540-1ED4-DC3B-DA79-341037D0B527}"/>
              </a:ext>
            </a:extLst>
          </p:cNvPr>
          <p:cNvSpPr>
            <a:spLocks noGrp="1"/>
          </p:cNvSpPr>
          <p:nvPr>
            <p:ph type="title"/>
          </p:nvPr>
        </p:nvSpPr>
        <p:spPr>
          <a:xfrm>
            <a:off x="2063288" y="670709"/>
            <a:ext cx="8065423" cy="1240578"/>
          </a:xfrm>
          <a:ln w="38100">
            <a:solidFill>
              <a:schemeClr val="accent6">
                <a:lumMod val="50000"/>
              </a:schemeClr>
            </a:solidFill>
          </a:ln>
        </p:spPr>
        <p:txBody>
          <a:bodyPr>
            <a:normAutofit/>
          </a:bodyPr>
          <a:lstStyle/>
          <a:p>
            <a:r>
              <a:rPr lang="pl-PL" sz="3100" b="0" i="0" dirty="0">
                <a:effectLst/>
                <a:latin typeface="Arabic Typesetting" panose="03020402040406030203" pitchFamily="66" charset="-78"/>
                <a:cs typeface="Arabic Typesetting" panose="03020402040406030203" pitchFamily="66" charset="-78"/>
              </a:rPr>
              <a:t>Instrukcja bezpieczeństwa</a:t>
            </a:r>
            <a:r>
              <a:rPr lang="en-GB" sz="3100" b="0" i="0" dirty="0">
                <a:effectLst/>
                <a:latin typeface="Arabic Typesetting" panose="03020402040406030203" pitchFamily="66" charset="-78"/>
                <a:cs typeface="Arabic Typesetting" panose="03020402040406030203" pitchFamily="66" charset="-78"/>
              </a:rPr>
              <a:t> </a:t>
            </a:r>
            <a:r>
              <a:rPr lang="pl-PL" sz="3100" b="0" i="0" dirty="0">
                <a:effectLst/>
                <a:latin typeface="Arabic Typesetting" panose="03020402040406030203" pitchFamily="66" charset="-78"/>
                <a:cs typeface="Arabic Typesetting" panose="03020402040406030203" pitchFamily="66" charset="-78"/>
              </a:rPr>
              <a:t>pożarowego</a:t>
            </a:r>
            <a:endParaRPr lang="pl-PL" sz="3100" dirty="0">
              <a:latin typeface="Arabic Typesetting" panose="03020402040406030203" pitchFamily="66" charset="-78"/>
              <a:cs typeface="Arabic Typesetting" panose="03020402040406030203" pitchFamily="66" charset="-78"/>
            </a:endParaRPr>
          </a:p>
        </p:txBody>
      </p:sp>
      <p:sp>
        <p:nvSpPr>
          <p:cNvPr id="3" name="pole tekstowe 2">
            <a:extLst>
              <a:ext uri="{FF2B5EF4-FFF2-40B4-BE49-F238E27FC236}">
                <a16:creationId xmlns:a16="http://schemas.microsoft.com/office/drawing/2014/main" id="{DED76AD0-F7C1-0C8A-ACEB-41EA5A260765}"/>
              </a:ext>
            </a:extLst>
          </p:cNvPr>
          <p:cNvSpPr txBox="1"/>
          <p:nvPr/>
        </p:nvSpPr>
        <p:spPr>
          <a:xfrm>
            <a:off x="777088" y="2698503"/>
            <a:ext cx="5318912" cy="2893100"/>
          </a:xfrm>
          <a:prstGeom prst="rect">
            <a:avLst/>
          </a:prstGeom>
          <a:noFill/>
        </p:spPr>
        <p:txBody>
          <a:bodyPr wrap="square" rtlCol="0">
            <a:spAutoFit/>
          </a:bodyPr>
          <a:lstStyle/>
          <a:p>
            <a:pPr algn="just"/>
            <a:r>
              <a:rPr lang="pl-PL" sz="2600" dirty="0">
                <a:latin typeface="Arabic Typesetting" panose="03020402040406030203" pitchFamily="66" charset="-78"/>
                <a:cs typeface="Arabic Typesetting" panose="03020402040406030203" pitchFamily="66" charset="-78"/>
              </a:rPr>
              <a:t>Zgodnie z OP właściciele, zarządcy lub użytkownicy obiektów bądź ich </a:t>
            </a:r>
            <a:r>
              <a:rPr lang="en-GB" sz="2600" dirty="0" err="1">
                <a:latin typeface="Arabic Typesetting" panose="03020402040406030203" pitchFamily="66" charset="-78"/>
                <a:cs typeface="Arabic Typesetting" panose="03020402040406030203" pitchFamily="66" charset="-78"/>
              </a:rPr>
              <a:t>części</a:t>
            </a:r>
            <a:r>
              <a:rPr lang="en-GB" sz="2600" dirty="0">
                <a:latin typeface="Arabic Typesetting" panose="03020402040406030203" pitchFamily="66" charset="-78"/>
                <a:cs typeface="Arabic Typesetting" panose="03020402040406030203" pitchFamily="66" charset="-78"/>
              </a:rPr>
              <a:t> </a:t>
            </a:r>
            <a:r>
              <a:rPr lang="en-GB" sz="2600" dirty="0" err="1">
                <a:latin typeface="Arabic Typesetting" panose="03020402040406030203" pitchFamily="66" charset="-78"/>
                <a:cs typeface="Arabic Typesetting" panose="03020402040406030203" pitchFamily="66" charset="-78"/>
              </a:rPr>
              <a:t>stanowiących</a:t>
            </a:r>
            <a:r>
              <a:rPr lang="pl-PL" sz="2600" dirty="0">
                <a:latin typeface="Arabic Typesetting" panose="03020402040406030203" pitchFamily="66" charset="-78"/>
                <a:cs typeface="Arabic Typesetting" panose="03020402040406030203" pitchFamily="66" charset="-78"/>
              </a:rPr>
              <a:t> odrębne strefy pożarowe – przeznaczonych do wykonywania </a:t>
            </a:r>
            <a:r>
              <a:rPr lang="en-GB" sz="2600" dirty="0" err="1">
                <a:latin typeface="Arabic Typesetting" panose="03020402040406030203" pitchFamily="66" charset="-78"/>
                <a:cs typeface="Arabic Typesetting" panose="03020402040406030203" pitchFamily="66" charset="-78"/>
              </a:rPr>
              <a:t>funkcji</a:t>
            </a:r>
            <a:r>
              <a:rPr lang="en-GB" sz="2600" dirty="0">
                <a:latin typeface="Arabic Typesetting" panose="03020402040406030203" pitchFamily="66" charset="-78"/>
                <a:cs typeface="Arabic Typesetting" panose="03020402040406030203" pitchFamily="66" charset="-78"/>
              </a:rPr>
              <a:t> </a:t>
            </a:r>
            <a:r>
              <a:rPr lang="en-GB" sz="2600" dirty="0" err="1">
                <a:latin typeface="Arabic Typesetting" panose="03020402040406030203" pitchFamily="66" charset="-78"/>
                <a:cs typeface="Arabic Typesetting" panose="03020402040406030203" pitchFamily="66" charset="-78"/>
              </a:rPr>
              <a:t>użyteczności</a:t>
            </a:r>
            <a:r>
              <a:rPr lang="pl-PL" sz="2600" dirty="0">
                <a:latin typeface="Arabic Typesetting" panose="03020402040406030203" pitchFamily="66" charset="-78"/>
                <a:cs typeface="Arabic Typesetting" panose="03020402040406030203" pitchFamily="66" charset="-78"/>
              </a:rPr>
              <a:t> publicznej, zamieszkania zbiorowego, produkcyjnych, magazynowych </a:t>
            </a:r>
            <a:r>
              <a:rPr lang="en-GB" sz="2600" dirty="0" err="1">
                <a:latin typeface="Arabic Typesetting" panose="03020402040406030203" pitchFamily="66" charset="-78"/>
                <a:cs typeface="Arabic Typesetting" panose="03020402040406030203" pitchFamily="66" charset="-78"/>
              </a:rPr>
              <a:t>oraz</a:t>
            </a:r>
            <a:r>
              <a:rPr lang="en-GB" sz="2600" dirty="0">
                <a:latin typeface="Arabic Typesetting" panose="03020402040406030203" pitchFamily="66" charset="-78"/>
                <a:cs typeface="Arabic Typesetting" panose="03020402040406030203" pitchFamily="66" charset="-78"/>
              </a:rPr>
              <a:t> </a:t>
            </a:r>
            <a:r>
              <a:rPr lang="en-GB" sz="2600" dirty="0" err="1">
                <a:latin typeface="Arabic Typesetting" panose="03020402040406030203" pitchFamily="66" charset="-78"/>
                <a:cs typeface="Arabic Typesetting" panose="03020402040406030203" pitchFamily="66" charset="-78"/>
              </a:rPr>
              <a:t>inwentarskich</a:t>
            </a:r>
            <a:r>
              <a:rPr lang="pl-PL" sz="2600" dirty="0">
                <a:latin typeface="Arabic Typesetting" panose="03020402040406030203" pitchFamily="66" charset="-78"/>
                <a:cs typeface="Arabic Typesetting" panose="03020402040406030203" pitchFamily="66" charset="-78"/>
              </a:rPr>
              <a:t> – odpowiadają za zapewnienie I wdrożenie instrukcji </a:t>
            </a:r>
            <a:r>
              <a:rPr lang="en-GB" sz="2600" dirty="0" err="1">
                <a:latin typeface="Arabic Typesetting" panose="03020402040406030203" pitchFamily="66" charset="-78"/>
                <a:cs typeface="Arabic Typesetting" panose="03020402040406030203" pitchFamily="66" charset="-78"/>
              </a:rPr>
              <a:t>bezpieczeństwa</a:t>
            </a:r>
            <a:r>
              <a:rPr lang="en-GB" sz="2600" dirty="0">
                <a:latin typeface="Arabic Typesetting" panose="03020402040406030203" pitchFamily="66" charset="-78"/>
                <a:cs typeface="Arabic Typesetting" panose="03020402040406030203" pitchFamily="66" charset="-78"/>
              </a:rPr>
              <a:t> </a:t>
            </a:r>
            <a:r>
              <a:rPr lang="en-GB" sz="2600" dirty="0" err="1">
                <a:latin typeface="Arabic Typesetting" panose="03020402040406030203" pitchFamily="66" charset="-78"/>
                <a:cs typeface="Arabic Typesetting" panose="03020402040406030203" pitchFamily="66" charset="-78"/>
              </a:rPr>
              <a:t>pożarowego</a:t>
            </a:r>
            <a:r>
              <a:rPr lang="pl-PL" sz="2600" dirty="0">
                <a:latin typeface="Arabic Typesetting" panose="03020402040406030203" pitchFamily="66" charset="-78"/>
                <a:cs typeface="Arabic Typesetting" panose="03020402040406030203" pitchFamily="66" charset="-78"/>
              </a:rPr>
              <a:t> IBP.</a:t>
            </a:r>
          </a:p>
        </p:txBody>
      </p:sp>
      <p:pic>
        <p:nvPicPr>
          <p:cNvPr id="6" name="Obraz 5">
            <a:extLst>
              <a:ext uri="{FF2B5EF4-FFF2-40B4-BE49-F238E27FC236}">
                <a16:creationId xmlns:a16="http://schemas.microsoft.com/office/drawing/2014/main" id="{295A170A-AACD-CBD8-458D-D84693C9868E}"/>
              </a:ext>
            </a:extLst>
          </p:cNvPr>
          <p:cNvPicPr>
            <a:picLocks noChangeAspect="1"/>
          </p:cNvPicPr>
          <p:nvPr/>
        </p:nvPicPr>
        <p:blipFill>
          <a:blip r:embed="rId2"/>
          <a:stretch>
            <a:fillRect/>
          </a:stretch>
        </p:blipFill>
        <p:spPr>
          <a:xfrm>
            <a:off x="7206587" y="2062253"/>
            <a:ext cx="3124200" cy="4165600"/>
          </a:xfrm>
          <a:prstGeom prst="rect">
            <a:avLst/>
          </a:prstGeom>
        </p:spPr>
      </p:pic>
    </p:spTree>
    <p:extLst>
      <p:ext uri="{BB962C8B-B14F-4D97-AF65-F5344CB8AC3E}">
        <p14:creationId xmlns:p14="http://schemas.microsoft.com/office/powerpoint/2010/main" val="3929145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id="{2F50DE17-4076-3798-4B07-7EDEA0342B62}"/>
              </a:ext>
            </a:extLst>
          </p:cNvPr>
          <p:cNvSpPr txBox="1"/>
          <p:nvPr/>
        </p:nvSpPr>
        <p:spPr>
          <a:xfrm>
            <a:off x="74554" y="235675"/>
            <a:ext cx="12042892" cy="5773845"/>
          </a:xfrm>
          <a:prstGeom prst="rect">
            <a:avLst/>
          </a:prstGeom>
        </p:spPr>
        <p:txBody>
          <a:bodyPr vert="horz" lIns="91440" tIns="45720" rIns="91440" bIns="45720" rtlCol="0">
            <a:noAutofit/>
          </a:bodyPr>
          <a:lstStyle/>
          <a:p>
            <a:pPr defTabSz="914400">
              <a:lnSpc>
                <a:spcPct val="90000"/>
              </a:lnSpc>
              <a:spcBef>
                <a:spcPts val="1000"/>
              </a:spcBef>
              <a:buClr>
                <a:schemeClr val="accent2"/>
              </a:buClr>
            </a:pPr>
            <a:r>
              <a:rPr lang="en-US" sz="22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Według</a:t>
            </a:r>
            <a:r>
              <a:rPr lang="en-U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2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danych</a:t>
            </a:r>
            <a:r>
              <a:rPr lang="en-U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2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statystycznych</a:t>
            </a:r>
            <a:r>
              <a:rPr lang="en-U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2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Głównego</a:t>
            </a:r>
            <a:r>
              <a:rPr lang="en-U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2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Urzędu</a:t>
            </a:r>
            <a:r>
              <a:rPr lang="en-U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2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Statystycznego</a:t>
            </a:r>
            <a:r>
              <a:rPr lang="en-U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w </a:t>
            </a:r>
            <a:r>
              <a:rPr lang="en-US" sz="22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Polsce</a:t>
            </a:r>
            <a:r>
              <a:rPr lang="en-U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jest </a:t>
            </a:r>
            <a:r>
              <a:rPr lang="en-US" sz="22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około</a:t>
            </a:r>
            <a:r>
              <a:rPr lang="en-U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3 </a:t>
            </a:r>
            <a:r>
              <a:rPr lang="en-US" sz="22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milionów</a:t>
            </a:r>
            <a:r>
              <a:rPr lang="en-U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2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osób</a:t>
            </a:r>
            <a:r>
              <a:rPr lang="en-U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z</a:t>
            </a:r>
            <a:r>
              <a:rPr lang="en-US" sz="2200" dirty="0">
                <a:solidFill>
                  <a:schemeClr val="tx1">
                    <a:lumMod val="85000"/>
                    <a:lumOff val="15000"/>
                  </a:schemeClr>
                </a:solidFill>
                <a:latin typeface="Arabic Typesetting" panose="03020402040406030203" pitchFamily="66" charset="-78"/>
                <a:cs typeface="Arabic Typesetting" panose="03020402040406030203" pitchFamily="66" charset="-78"/>
              </a:rPr>
              <a:t> </a:t>
            </a:r>
            <a:r>
              <a:rPr lang="en-US" sz="22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orzeczeniem</a:t>
            </a:r>
            <a:r>
              <a:rPr lang="en-U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o</a:t>
            </a:r>
            <a:r>
              <a:rPr lang="es-E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2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niepełnosprawności</a:t>
            </a:r>
            <a:r>
              <a:rPr lang="en-U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a:t>
            </a:r>
            <a:r>
              <a:rPr lang="es-E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Ale </a:t>
            </a:r>
            <a:r>
              <a:rPr lang="en-US" sz="22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dostępność</a:t>
            </a:r>
            <a:r>
              <a:rPr lang="en-U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służy </a:t>
            </a:r>
            <a:r>
              <a:rPr lang="en-US" sz="22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znacznie</a:t>
            </a:r>
            <a:r>
              <a:rPr lang="en-U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2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szerszej</a:t>
            </a:r>
            <a:r>
              <a:rPr lang="en-U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2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grupie</a:t>
            </a:r>
            <a:r>
              <a:rPr lang="en-U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2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niż</a:t>
            </a:r>
            <a:r>
              <a:rPr lang="en-U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2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tylko</a:t>
            </a:r>
            <a:r>
              <a:rPr lang="en-U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one: to </a:t>
            </a:r>
            <a:r>
              <a:rPr lang="en-US" sz="22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również</a:t>
            </a:r>
            <a:r>
              <a:rPr lang="en-US" sz="2200" dirty="0">
                <a:solidFill>
                  <a:schemeClr val="tx1">
                    <a:lumMod val="85000"/>
                    <a:lumOff val="15000"/>
                  </a:schemeClr>
                </a:solidFill>
                <a:latin typeface="Arabic Typesetting" panose="03020402040406030203" pitchFamily="66" charset="-78"/>
                <a:cs typeface="Arabic Typesetting" panose="03020402040406030203" pitchFamily="66" charset="-78"/>
              </a:rPr>
              <a:t> </a:t>
            </a:r>
            <a:r>
              <a:rPr lang="en-US" sz="22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osoby</a:t>
            </a:r>
            <a:r>
              <a:rPr lang="en-U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2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starsze</a:t>
            </a:r>
            <a:r>
              <a:rPr lang="en-U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z </a:t>
            </a:r>
            <a:r>
              <a:rPr lang="en-US" sz="22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nieporęcznym</a:t>
            </a:r>
            <a:r>
              <a:rPr lang="en-U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2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bagażem</a:t>
            </a:r>
            <a:r>
              <a:rPr lang="en-U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z </a:t>
            </a:r>
            <a:r>
              <a:rPr lang="en-US" sz="22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czasowymi</a:t>
            </a:r>
            <a:r>
              <a:rPr lang="en-U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i </a:t>
            </a:r>
            <a:r>
              <a:rPr lang="en-US" sz="22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trwałymi</a:t>
            </a:r>
            <a:r>
              <a:rPr lang="en-U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2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niepełnosprawnościami</a:t>
            </a:r>
            <a:r>
              <a:rPr lang="en-U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z </a:t>
            </a:r>
            <a:r>
              <a:rPr lang="en-US" sz="22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wózkami</a:t>
            </a:r>
            <a:r>
              <a:rPr lang="en-US" sz="2200" dirty="0">
                <a:solidFill>
                  <a:schemeClr val="tx1">
                    <a:lumMod val="85000"/>
                    <a:lumOff val="15000"/>
                  </a:schemeClr>
                </a:solidFill>
                <a:latin typeface="Arabic Typesetting" panose="03020402040406030203" pitchFamily="66" charset="-78"/>
                <a:cs typeface="Arabic Typesetting" panose="03020402040406030203" pitchFamily="66" charset="-78"/>
              </a:rPr>
              <a:t> </a:t>
            </a:r>
            <a:r>
              <a:rPr lang="en-US" sz="22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dziecięcymi</a:t>
            </a:r>
            <a:r>
              <a:rPr lang="en-U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2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czy</a:t>
            </a:r>
            <a:r>
              <a:rPr lang="en-U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2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po</a:t>
            </a:r>
            <a:r>
              <a:rPr lang="en-U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2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prostu</a:t>
            </a:r>
            <a:r>
              <a:rPr lang="en-U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na </a:t>
            </a:r>
            <a:r>
              <a:rPr lang="en-US" sz="22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wysokich</a:t>
            </a:r>
            <a:r>
              <a:rPr lang="en-U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2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obcasach</a:t>
            </a:r>
            <a:r>
              <a:rPr lang="en-U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2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Szacuje</a:t>
            </a:r>
            <a:r>
              <a:rPr lang="en-U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2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się</a:t>
            </a:r>
            <a:r>
              <a:rPr lang="en-U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że </a:t>
            </a:r>
            <a:r>
              <a:rPr lang="en-US" sz="22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tak</a:t>
            </a:r>
            <a:r>
              <a:rPr lang="en-U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2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rozumiana</a:t>
            </a:r>
            <a:r>
              <a:rPr lang="en-U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2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grupa</a:t>
            </a:r>
            <a:r>
              <a:rPr lang="en-U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to </a:t>
            </a:r>
            <a:r>
              <a:rPr lang="en-US" sz="22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nawet</a:t>
            </a:r>
            <a:r>
              <a:rPr lang="en-U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7,7 </a:t>
            </a:r>
            <a:r>
              <a:rPr lang="en-US" sz="22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miliona</a:t>
            </a:r>
            <a:r>
              <a:rPr lang="en-US" sz="2200" dirty="0">
                <a:solidFill>
                  <a:schemeClr val="tx1">
                    <a:lumMod val="85000"/>
                    <a:lumOff val="15000"/>
                  </a:schemeClr>
                </a:solidFill>
                <a:latin typeface="Arabic Typesetting" panose="03020402040406030203" pitchFamily="66" charset="-78"/>
                <a:cs typeface="Arabic Typesetting" panose="03020402040406030203" pitchFamily="66" charset="-78"/>
              </a:rPr>
              <a:t> </a:t>
            </a:r>
            <a:r>
              <a:rPr lang="en-US" sz="22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osób</a:t>
            </a:r>
            <a:r>
              <a:rPr lang="en-U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2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czyli</a:t>
            </a:r>
            <a:r>
              <a:rPr lang="en-U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2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obejmuje</a:t>
            </a:r>
            <a:r>
              <a:rPr lang="en-U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2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ona</a:t>
            </a:r>
            <a:r>
              <a:rPr lang="en-U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2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ponad</a:t>
            </a:r>
            <a:r>
              <a:rPr lang="en-U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20% </a:t>
            </a:r>
            <a:r>
              <a:rPr lang="en-US" sz="22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Polaków</a:t>
            </a:r>
            <a:r>
              <a:rPr lang="en-U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a:t>
            </a:r>
            <a:endParaRPr lang="es-E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endParaRPr>
          </a:p>
          <a:p>
            <a:pPr indent="-228600" defTabSz="914400">
              <a:lnSpc>
                <a:spcPct val="90000"/>
              </a:lnSpc>
              <a:spcBef>
                <a:spcPts val="1000"/>
              </a:spcBef>
              <a:buClr>
                <a:schemeClr val="accent2"/>
              </a:buClr>
              <a:buFont typeface="Arial" panose="020B0604020202020204" pitchFamily="34" charset="0"/>
              <a:buChar char="•"/>
            </a:pPr>
            <a:r>
              <a:rPr lang="en-U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W </a:t>
            </a:r>
            <a:r>
              <a:rPr lang="en-US" sz="22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przepisach</a:t>
            </a:r>
            <a:r>
              <a:rPr lang="en-U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2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krajowych</a:t>
            </a:r>
            <a:r>
              <a:rPr lang="en-U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2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występują</a:t>
            </a:r>
            <a:r>
              <a:rPr lang="en-U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2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różne</a:t>
            </a:r>
            <a:r>
              <a:rPr lang="en-U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2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pojęcia</a:t>
            </a:r>
            <a:r>
              <a:rPr lang="en-U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2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określające</a:t>
            </a:r>
            <a:r>
              <a:rPr lang="en-U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2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grupę</a:t>
            </a:r>
            <a:r>
              <a:rPr lang="en-U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2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osób</a:t>
            </a:r>
            <a:r>
              <a:rPr lang="en-U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z </a:t>
            </a:r>
            <a:r>
              <a:rPr lang="en-US" sz="22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niepełnosprawnościami</a:t>
            </a:r>
            <a:r>
              <a:rPr lang="en-U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a:t>
            </a:r>
            <a:r>
              <a:rPr lang="es-E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endParaRPr lang="es-ES" sz="2200" dirty="0">
              <a:solidFill>
                <a:schemeClr val="tx1">
                  <a:lumMod val="85000"/>
                  <a:lumOff val="15000"/>
                </a:schemeClr>
              </a:solidFill>
              <a:latin typeface="Arabic Typesetting" panose="03020402040406030203" pitchFamily="66" charset="-78"/>
              <a:cs typeface="Arabic Typesetting" panose="03020402040406030203" pitchFamily="66" charset="-78"/>
            </a:endParaRPr>
          </a:p>
          <a:p>
            <a:pPr lvl="1" indent="-228600" defTabSz="914400">
              <a:lnSpc>
                <a:spcPct val="90000"/>
              </a:lnSpc>
              <a:spcBef>
                <a:spcPts val="1000"/>
              </a:spcBef>
              <a:buClr>
                <a:schemeClr val="accent2"/>
              </a:buClr>
              <a:buFont typeface="Arial" panose="020B0604020202020204" pitchFamily="34" charset="0"/>
              <a:buChar char="•"/>
            </a:pPr>
            <a:r>
              <a:rPr lang="en-U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2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Ustawa</a:t>
            </a:r>
            <a:r>
              <a:rPr lang="en-U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o </a:t>
            </a:r>
            <a:r>
              <a:rPr lang="en-US" sz="22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zapewnieniu</a:t>
            </a:r>
            <a:r>
              <a:rPr lang="en-U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2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dostępności</a:t>
            </a:r>
            <a:r>
              <a:rPr lang="en-U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2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wprowadza</a:t>
            </a:r>
            <a:r>
              <a:rPr lang="en-U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2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określenie</a:t>
            </a:r>
            <a:r>
              <a:rPr lang="en-U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2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osoba</a:t>
            </a:r>
            <a:r>
              <a:rPr lang="en-U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2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ze</a:t>
            </a:r>
            <a:r>
              <a:rPr lang="en-U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2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szczególnymi</a:t>
            </a:r>
            <a:r>
              <a:rPr lang="en-U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2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potrzebami</a:t>
            </a:r>
            <a:r>
              <a:rPr lang="en-U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2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czyli</a:t>
            </a:r>
            <a:r>
              <a:rPr lang="en-US" sz="2200" dirty="0">
                <a:solidFill>
                  <a:schemeClr val="tx1">
                    <a:lumMod val="85000"/>
                    <a:lumOff val="15000"/>
                  </a:schemeClr>
                </a:solidFill>
                <a:latin typeface="Arabic Typesetting" panose="03020402040406030203" pitchFamily="66" charset="-78"/>
                <a:cs typeface="Arabic Typesetting" panose="03020402040406030203" pitchFamily="66" charset="-78"/>
              </a:rPr>
              <a:t> </a:t>
            </a:r>
            <a:r>
              <a:rPr lang="en-U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a:t>
            </a:r>
            <a:r>
              <a:rPr lang="en-US" sz="22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osoba</a:t>
            </a:r>
            <a:r>
              <a:rPr lang="en-U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2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która</a:t>
            </a:r>
            <a:r>
              <a:rPr lang="en-U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2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ze</a:t>
            </a:r>
            <a:r>
              <a:rPr lang="en-U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2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względu</a:t>
            </a:r>
            <a:r>
              <a:rPr lang="en-U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na </a:t>
            </a:r>
            <a:r>
              <a:rPr lang="en-US" sz="22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swoje</a:t>
            </a:r>
            <a:r>
              <a:rPr lang="en-U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2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cechy</a:t>
            </a:r>
            <a:r>
              <a:rPr lang="en-U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2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zewnętrzne</a:t>
            </a:r>
            <a:r>
              <a:rPr lang="en-U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2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lub</a:t>
            </a:r>
            <a:r>
              <a:rPr lang="en-U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2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wewnętrzne</a:t>
            </a:r>
            <a:r>
              <a:rPr lang="en-U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2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albo</a:t>
            </a:r>
            <a:r>
              <a:rPr lang="en-U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2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ze</a:t>
            </a:r>
            <a:r>
              <a:rPr lang="en-U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2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względu</a:t>
            </a:r>
            <a:r>
              <a:rPr lang="en-U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na </a:t>
            </a:r>
            <a:r>
              <a:rPr lang="en-US" sz="22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okoliczności</a:t>
            </a:r>
            <a:r>
              <a:rPr lang="en-U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w</a:t>
            </a:r>
            <a:r>
              <a:rPr lang="en-US" sz="2200" dirty="0">
                <a:solidFill>
                  <a:schemeClr val="tx1">
                    <a:lumMod val="85000"/>
                    <a:lumOff val="15000"/>
                  </a:schemeClr>
                </a:solidFill>
                <a:latin typeface="Arabic Typesetting" panose="03020402040406030203" pitchFamily="66" charset="-78"/>
                <a:cs typeface="Arabic Typesetting" panose="03020402040406030203" pitchFamily="66" charset="-78"/>
              </a:rPr>
              <a:t> </a:t>
            </a:r>
            <a:r>
              <a:rPr lang="en-US" sz="22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których</a:t>
            </a:r>
            <a:r>
              <a:rPr lang="en-U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2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się</a:t>
            </a:r>
            <a:r>
              <a:rPr lang="en-U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2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znajduje</a:t>
            </a:r>
            <a:r>
              <a:rPr lang="en-U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2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musi</a:t>
            </a:r>
            <a:r>
              <a:rPr lang="en-U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2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podjąć</a:t>
            </a:r>
            <a:r>
              <a:rPr lang="en-U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2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dodatkowe</a:t>
            </a:r>
            <a:r>
              <a:rPr lang="en-U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2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działania</a:t>
            </a:r>
            <a:r>
              <a:rPr lang="en-U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2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lub</a:t>
            </a:r>
            <a:r>
              <a:rPr lang="en-U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2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zastosować</a:t>
            </a:r>
            <a:r>
              <a:rPr lang="en-U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2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dodatkowe</a:t>
            </a:r>
            <a:r>
              <a:rPr lang="en-U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2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środki</a:t>
            </a:r>
            <a:r>
              <a:rPr lang="en-U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w </a:t>
            </a:r>
            <a:r>
              <a:rPr lang="en-US" sz="22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celu</a:t>
            </a:r>
            <a:r>
              <a:rPr lang="en-US" sz="2200" dirty="0">
                <a:solidFill>
                  <a:schemeClr val="tx1">
                    <a:lumMod val="85000"/>
                    <a:lumOff val="15000"/>
                  </a:schemeClr>
                </a:solidFill>
                <a:latin typeface="Arabic Typesetting" panose="03020402040406030203" pitchFamily="66" charset="-78"/>
                <a:cs typeface="Arabic Typesetting" panose="03020402040406030203" pitchFamily="66" charset="-78"/>
              </a:rPr>
              <a:t> </a:t>
            </a:r>
            <a:r>
              <a:rPr lang="en-US" sz="22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przezwyciężenia</a:t>
            </a:r>
            <a:r>
              <a:rPr lang="en-U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2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bariery</a:t>
            </a:r>
            <a:r>
              <a:rPr lang="en-U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2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aby</a:t>
            </a:r>
            <a:r>
              <a:rPr lang="en-U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2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uczestniczyć</a:t>
            </a:r>
            <a:r>
              <a:rPr lang="en-U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w </a:t>
            </a:r>
            <a:r>
              <a:rPr lang="en-US" sz="22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różnych</a:t>
            </a:r>
            <a:r>
              <a:rPr lang="en-U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2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sferach</a:t>
            </a:r>
            <a:r>
              <a:rPr lang="en-U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2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życia</a:t>
            </a:r>
            <a:r>
              <a:rPr lang="en-U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na </a:t>
            </a:r>
            <a:r>
              <a:rPr lang="en-US" sz="22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zasadzie</a:t>
            </a:r>
            <a:r>
              <a:rPr lang="en-U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2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równości</a:t>
            </a:r>
            <a:r>
              <a:rPr lang="en-U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z </a:t>
            </a:r>
            <a:r>
              <a:rPr lang="en-US" sz="22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innymi</a:t>
            </a:r>
            <a:r>
              <a:rPr lang="en-US" sz="2200" dirty="0">
                <a:solidFill>
                  <a:schemeClr val="tx1">
                    <a:lumMod val="85000"/>
                    <a:lumOff val="15000"/>
                  </a:schemeClr>
                </a:solidFill>
                <a:latin typeface="Arabic Typesetting" panose="03020402040406030203" pitchFamily="66" charset="-78"/>
                <a:cs typeface="Arabic Typesetting" panose="03020402040406030203" pitchFamily="66" charset="-78"/>
              </a:rPr>
              <a:t> </a:t>
            </a:r>
            <a:r>
              <a:rPr lang="en-US" sz="22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osobami</a:t>
            </a:r>
            <a:r>
              <a:rPr lang="en-U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a:t>
            </a:r>
            <a:endParaRPr lang="es-ES" sz="2200" dirty="0">
              <a:solidFill>
                <a:schemeClr val="tx1">
                  <a:lumMod val="85000"/>
                  <a:lumOff val="15000"/>
                </a:schemeClr>
              </a:solidFill>
              <a:latin typeface="Arabic Typesetting" panose="03020402040406030203" pitchFamily="66" charset="-78"/>
              <a:cs typeface="Arabic Typesetting" panose="03020402040406030203" pitchFamily="66" charset="-78"/>
            </a:endParaRPr>
          </a:p>
          <a:p>
            <a:pPr indent="-228600" defTabSz="914400">
              <a:lnSpc>
                <a:spcPct val="90000"/>
              </a:lnSpc>
              <a:spcBef>
                <a:spcPts val="1000"/>
              </a:spcBef>
              <a:buClr>
                <a:schemeClr val="accent2"/>
              </a:buClr>
              <a:buFont typeface="Arial" panose="020B0604020202020204" pitchFamily="34" charset="0"/>
              <a:buChar char="•"/>
            </a:pPr>
            <a:r>
              <a:rPr lang="en-U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W </a:t>
            </a:r>
            <a:r>
              <a:rPr lang="en-US" sz="22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przepisach</a:t>
            </a:r>
            <a:r>
              <a:rPr lang="en-U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2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techniczno-budowlanych</a:t>
            </a:r>
            <a:r>
              <a:rPr lang="en-U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2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mówi</a:t>
            </a:r>
            <a:r>
              <a:rPr lang="en-U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2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się</a:t>
            </a:r>
            <a:r>
              <a:rPr lang="en-U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o </a:t>
            </a:r>
            <a:r>
              <a:rPr lang="en-US" sz="22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osobach</a:t>
            </a:r>
            <a:r>
              <a:rPr lang="en-U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z </a:t>
            </a:r>
            <a:r>
              <a:rPr lang="en-US" sz="22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ograniczoną</a:t>
            </a:r>
            <a:r>
              <a:rPr lang="en-U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2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zdolnością</a:t>
            </a:r>
            <a:r>
              <a:rPr lang="en-U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2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poruszania</a:t>
            </a:r>
            <a:r>
              <a:rPr lang="en-U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 </a:t>
            </a:r>
            <a:r>
              <a:rPr lang="en-US" sz="2200" b="0" i="0" dirty="0" err="1">
                <a:solidFill>
                  <a:schemeClr val="tx1">
                    <a:lumMod val="85000"/>
                    <a:lumOff val="15000"/>
                  </a:schemeClr>
                </a:solidFill>
                <a:effectLst/>
                <a:latin typeface="Arabic Typesetting" panose="03020402040406030203" pitchFamily="66" charset="-78"/>
                <a:cs typeface="Arabic Typesetting" panose="03020402040406030203" pitchFamily="66" charset="-78"/>
              </a:rPr>
              <a:t>się</a:t>
            </a:r>
            <a:r>
              <a:rPr lang="en-US" sz="2200" b="0" i="0" dirty="0">
                <a:solidFill>
                  <a:schemeClr val="tx1">
                    <a:lumMod val="85000"/>
                    <a:lumOff val="15000"/>
                  </a:schemeClr>
                </a:solidFill>
                <a:effectLst/>
                <a:latin typeface="Arabic Typesetting" panose="03020402040406030203" pitchFamily="66" charset="-78"/>
                <a:cs typeface="Arabic Typesetting" panose="03020402040406030203" pitchFamily="66" charset="-78"/>
              </a:rPr>
              <a:t>.</a:t>
            </a:r>
            <a:endParaRPr lang="en-US" sz="2200" dirty="0">
              <a:solidFill>
                <a:schemeClr val="tx1">
                  <a:lumMod val="85000"/>
                  <a:lumOff val="15000"/>
                </a:schemeClr>
              </a:solidFill>
              <a:effectLst/>
              <a:latin typeface="Arabic Typesetting" panose="03020402040406030203" pitchFamily="66" charset="-78"/>
              <a:cs typeface="Arabic Typesetting" panose="03020402040406030203" pitchFamily="66" charset="-78"/>
            </a:endParaRPr>
          </a:p>
          <a:p>
            <a:pPr indent="-228600" defTabSz="914400">
              <a:lnSpc>
                <a:spcPct val="90000"/>
              </a:lnSpc>
              <a:spcBef>
                <a:spcPts val="1000"/>
              </a:spcBef>
              <a:buClr>
                <a:schemeClr val="accent2"/>
              </a:buClr>
              <a:buFont typeface="Arial" panose="020B0604020202020204" pitchFamily="34" charset="0"/>
              <a:buChar char="•"/>
            </a:pPr>
            <a:endParaRPr lang="en-US" sz="2200" dirty="0">
              <a:solidFill>
                <a:schemeClr val="tx1">
                  <a:lumMod val="85000"/>
                  <a:lumOff val="15000"/>
                </a:schemeClr>
              </a:solidFill>
              <a:latin typeface="Arabic Typesetting" panose="03020402040406030203" pitchFamily="66" charset="-78"/>
              <a:cs typeface="Arabic Typesetting" panose="03020402040406030203" pitchFamily="66" charset="-78"/>
            </a:endParaRPr>
          </a:p>
        </p:txBody>
      </p:sp>
      <p:pic>
        <p:nvPicPr>
          <p:cNvPr id="6" name="Obraz 5">
            <a:extLst>
              <a:ext uri="{FF2B5EF4-FFF2-40B4-BE49-F238E27FC236}">
                <a16:creationId xmlns:a16="http://schemas.microsoft.com/office/drawing/2014/main" id="{E1E52129-1576-5166-3344-0D4F15C3632A}"/>
              </a:ext>
            </a:extLst>
          </p:cNvPr>
          <p:cNvPicPr>
            <a:picLocks noChangeAspect="1"/>
          </p:cNvPicPr>
          <p:nvPr/>
        </p:nvPicPr>
        <p:blipFill>
          <a:blip r:embed="rId2"/>
          <a:stretch>
            <a:fillRect/>
          </a:stretch>
        </p:blipFill>
        <p:spPr>
          <a:xfrm>
            <a:off x="3302848" y="3735402"/>
            <a:ext cx="5586304" cy="2784228"/>
          </a:xfrm>
          <a:prstGeom prst="rect">
            <a:avLst/>
          </a:prstGeom>
        </p:spPr>
      </p:pic>
    </p:spTree>
    <p:extLst>
      <p:ext uri="{BB962C8B-B14F-4D97-AF65-F5344CB8AC3E}">
        <p14:creationId xmlns:p14="http://schemas.microsoft.com/office/powerpoint/2010/main" val="19345822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C52E540-1ED4-DC3B-DA79-341037D0B527}"/>
              </a:ext>
            </a:extLst>
          </p:cNvPr>
          <p:cNvSpPr>
            <a:spLocks noGrp="1"/>
          </p:cNvSpPr>
          <p:nvPr>
            <p:ph type="title"/>
          </p:nvPr>
        </p:nvSpPr>
        <p:spPr>
          <a:xfrm>
            <a:off x="2063288" y="2207088"/>
            <a:ext cx="8065423" cy="1804100"/>
          </a:xfrm>
          <a:ln w="38100">
            <a:solidFill>
              <a:schemeClr val="accent6">
                <a:lumMod val="50000"/>
              </a:schemeClr>
            </a:solidFill>
          </a:ln>
        </p:spPr>
        <p:txBody>
          <a:bodyPr>
            <a:normAutofit/>
          </a:bodyPr>
          <a:lstStyle/>
          <a:p>
            <a:r>
              <a:rPr lang="pl-PL" sz="3100" b="0" i="0" dirty="0">
                <a:effectLst/>
                <a:latin typeface="Arabic Typesetting" panose="03020402040406030203" pitchFamily="66" charset="-78"/>
                <a:cs typeface="Arabic Typesetting" panose="03020402040406030203" pitchFamily="66" charset="-78"/>
              </a:rPr>
              <a:t>Instrukcja IBP musi </a:t>
            </a:r>
            <a:r>
              <a:rPr lang="pl-PL" sz="3100" b="0" i="0" dirty="0" err="1">
                <a:effectLst/>
                <a:latin typeface="Arabic Typesetting" panose="03020402040406030203" pitchFamily="66" charset="-78"/>
                <a:cs typeface="Arabic Typesetting" panose="03020402040406030203" pitchFamily="66" charset="-78"/>
              </a:rPr>
              <a:t>zawieraćnastępujące</a:t>
            </a:r>
            <a:r>
              <a:rPr lang="pl-PL" sz="3100" b="0" i="0" dirty="0">
                <a:effectLst/>
                <a:latin typeface="Arabic Typesetting" panose="03020402040406030203" pitchFamily="66" charset="-78"/>
                <a:cs typeface="Arabic Typesetting" panose="03020402040406030203" pitchFamily="66" charset="-78"/>
              </a:rPr>
              <a:t> informacje</a:t>
            </a:r>
            <a:endParaRPr lang="pl-PL" sz="31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9032695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61249DB5-E0EA-1CF6-67CE-BE3D138345BC}"/>
              </a:ext>
            </a:extLst>
          </p:cNvPr>
          <p:cNvSpPr txBox="1"/>
          <p:nvPr/>
        </p:nvSpPr>
        <p:spPr>
          <a:xfrm>
            <a:off x="111772" y="1382286"/>
            <a:ext cx="11968456" cy="4093428"/>
          </a:xfrm>
          <a:prstGeom prst="rect">
            <a:avLst/>
          </a:prstGeom>
          <a:noFill/>
        </p:spPr>
        <p:txBody>
          <a:bodyPr wrap="square" rtlCol="0">
            <a:spAutoFit/>
          </a:bodyPr>
          <a:lstStyle/>
          <a:p>
            <a:pPr marL="285750" indent="-285750" algn="l">
              <a:buFont typeface="Wingdings" pitchFamily="2" charset="2"/>
              <a:buChar char="§"/>
            </a:pPr>
            <a:r>
              <a:rPr lang="pl-PL" sz="2600" dirty="0">
                <a:latin typeface="Arabic Typesetting" panose="03020402040406030203" pitchFamily="66" charset="-78"/>
                <a:cs typeface="Arabic Typesetting" panose="03020402040406030203" pitchFamily="66" charset="-78"/>
              </a:rPr>
              <a:t>warunki ochrony przeciwpożarowej wynikające z przeznaczenia, sposobu użytkowania, prowadzonego </a:t>
            </a:r>
            <a:r>
              <a:rPr lang="en-GB" sz="2600" dirty="0" err="1">
                <a:latin typeface="Arabic Typesetting" panose="03020402040406030203" pitchFamily="66" charset="-78"/>
                <a:cs typeface="Arabic Typesetting" panose="03020402040406030203" pitchFamily="66" charset="-78"/>
              </a:rPr>
              <a:t>procesu</a:t>
            </a:r>
            <a:r>
              <a:rPr lang="en-GB" sz="2600" dirty="0">
                <a:latin typeface="Arabic Typesetting" panose="03020402040406030203" pitchFamily="66" charset="-78"/>
                <a:cs typeface="Arabic Typesetting" panose="03020402040406030203" pitchFamily="66" charset="-78"/>
              </a:rPr>
              <a:t> </a:t>
            </a:r>
            <a:r>
              <a:rPr lang="en-GB" sz="2600" dirty="0" err="1">
                <a:latin typeface="Arabic Typesetting" panose="03020402040406030203" pitchFamily="66" charset="-78"/>
                <a:cs typeface="Arabic Typesetting" panose="03020402040406030203" pitchFamily="66" charset="-78"/>
              </a:rPr>
              <a:t>technologicznego</a:t>
            </a:r>
            <a:r>
              <a:rPr lang="pl-PL" sz="2600" dirty="0">
                <a:latin typeface="Arabic Typesetting" panose="03020402040406030203" pitchFamily="66" charset="-78"/>
                <a:cs typeface="Arabic Typesetting" panose="03020402040406030203" pitchFamily="66" charset="-78"/>
              </a:rPr>
              <a:t>, magazynowania (składowania) i warunków technicznych obiektu, w tym zagrożenia wybuchem;</a:t>
            </a:r>
            <a:endParaRPr lang="en-GB" sz="2600" dirty="0">
              <a:latin typeface="Arabic Typesetting" panose="03020402040406030203" pitchFamily="66" charset="-78"/>
              <a:cs typeface="Arabic Typesetting" panose="03020402040406030203" pitchFamily="66" charset="-78"/>
            </a:endParaRPr>
          </a:p>
          <a:p>
            <a:pPr marL="285750" indent="-285750" algn="l">
              <a:buFont typeface="Wingdings" pitchFamily="2" charset="2"/>
              <a:buChar char="§"/>
            </a:pPr>
            <a:r>
              <a:rPr lang="pl-PL" sz="2600" dirty="0">
                <a:latin typeface="Arabic Typesetting" panose="03020402040406030203" pitchFamily="66" charset="-78"/>
                <a:cs typeface="Arabic Typesetting" panose="03020402040406030203" pitchFamily="66" charset="-78"/>
              </a:rPr>
              <a:t>określenie wyposażenia w wymagane urządzenia przeciwpożarowe i gaśnice oraz sposobów poddawania </a:t>
            </a:r>
            <a:r>
              <a:rPr lang="en-GB" sz="2600" dirty="0" err="1">
                <a:latin typeface="Arabic Typesetting" panose="03020402040406030203" pitchFamily="66" charset="-78"/>
                <a:cs typeface="Arabic Typesetting" panose="03020402040406030203" pitchFamily="66" charset="-78"/>
              </a:rPr>
              <a:t>ich</a:t>
            </a:r>
            <a:r>
              <a:rPr lang="en-GB" sz="2600" dirty="0">
                <a:latin typeface="Arabic Typesetting" panose="03020402040406030203" pitchFamily="66" charset="-78"/>
                <a:cs typeface="Arabic Typesetting" panose="03020402040406030203" pitchFamily="66" charset="-78"/>
              </a:rPr>
              <a:t> </a:t>
            </a:r>
            <a:r>
              <a:rPr lang="en-GB" sz="2600" dirty="0" err="1">
                <a:latin typeface="Arabic Typesetting" panose="03020402040406030203" pitchFamily="66" charset="-78"/>
                <a:cs typeface="Arabic Typesetting" panose="03020402040406030203" pitchFamily="66" charset="-78"/>
              </a:rPr>
              <a:t>przeglądom</a:t>
            </a:r>
            <a:r>
              <a:rPr lang="pl-PL" sz="2600" dirty="0">
                <a:latin typeface="Arabic Typesetting" panose="03020402040406030203" pitchFamily="66" charset="-78"/>
                <a:cs typeface="Arabic Typesetting" panose="03020402040406030203" pitchFamily="66" charset="-78"/>
              </a:rPr>
              <a:t> technicznym i czynnościom konserwacyjnym;</a:t>
            </a:r>
            <a:endParaRPr lang="en-GB" sz="2600" dirty="0">
              <a:latin typeface="Arabic Typesetting" panose="03020402040406030203" pitchFamily="66" charset="-78"/>
              <a:cs typeface="Arabic Typesetting" panose="03020402040406030203" pitchFamily="66" charset="-78"/>
            </a:endParaRPr>
          </a:p>
          <a:p>
            <a:pPr marL="285750" indent="-285750" algn="l">
              <a:buFont typeface="Wingdings" pitchFamily="2" charset="2"/>
              <a:buChar char="§"/>
            </a:pPr>
            <a:r>
              <a:rPr lang="pl-PL" sz="2600" dirty="0">
                <a:latin typeface="Arabic Typesetting" panose="03020402040406030203" pitchFamily="66" charset="-78"/>
                <a:cs typeface="Arabic Typesetting" panose="03020402040406030203" pitchFamily="66" charset="-78"/>
              </a:rPr>
              <a:t>sposoby postępowania na wypadek pożaru i innego zagrożenia;</a:t>
            </a:r>
            <a:endParaRPr lang="en-GB" sz="2600" dirty="0">
              <a:latin typeface="Arabic Typesetting" panose="03020402040406030203" pitchFamily="66" charset="-78"/>
              <a:cs typeface="Arabic Typesetting" panose="03020402040406030203" pitchFamily="66" charset="-78"/>
            </a:endParaRPr>
          </a:p>
          <a:p>
            <a:pPr marL="285750" indent="-285750" algn="l">
              <a:buFont typeface="Wingdings" pitchFamily="2" charset="2"/>
              <a:buChar char="§"/>
            </a:pPr>
            <a:r>
              <a:rPr lang="pl-PL" sz="2600" dirty="0">
                <a:latin typeface="Arabic Typesetting" panose="03020402040406030203" pitchFamily="66" charset="-78"/>
                <a:cs typeface="Arabic Typesetting" panose="03020402040406030203" pitchFamily="66" charset="-78"/>
              </a:rPr>
              <a:t>sposoby zabezpieczenia prac niebezpiecznych pod względem pożarowym, jeżeli takie prace są przewidywane;</a:t>
            </a:r>
            <a:endParaRPr lang="en-GB" sz="2600" dirty="0">
              <a:latin typeface="Arabic Typesetting" panose="03020402040406030203" pitchFamily="66" charset="-78"/>
              <a:cs typeface="Arabic Typesetting" panose="03020402040406030203" pitchFamily="66" charset="-78"/>
            </a:endParaRPr>
          </a:p>
          <a:p>
            <a:pPr marL="285750" indent="-285750" algn="l">
              <a:buFont typeface="Wingdings" pitchFamily="2" charset="2"/>
              <a:buChar char="§"/>
            </a:pPr>
            <a:r>
              <a:rPr lang="pl-PL" sz="2600" dirty="0">
                <a:latin typeface="Arabic Typesetting" panose="03020402040406030203" pitchFamily="66" charset="-78"/>
                <a:cs typeface="Arabic Typesetting" panose="03020402040406030203" pitchFamily="66" charset="-78"/>
              </a:rPr>
              <a:t>warunki i organizacja ewakuacji ludzi oraz praktyczne sposoby ich sprawdzania;</a:t>
            </a:r>
            <a:endParaRPr lang="en-GB" sz="2600" dirty="0">
              <a:latin typeface="Arabic Typesetting" panose="03020402040406030203" pitchFamily="66" charset="-78"/>
              <a:cs typeface="Arabic Typesetting" panose="03020402040406030203" pitchFamily="66" charset="-78"/>
            </a:endParaRPr>
          </a:p>
          <a:p>
            <a:pPr marL="285750" indent="-285750" algn="l">
              <a:buFont typeface="Wingdings" pitchFamily="2" charset="2"/>
              <a:buChar char="§"/>
            </a:pPr>
            <a:r>
              <a:rPr lang="pl-PL" sz="2600" dirty="0">
                <a:latin typeface="Arabic Typesetting" panose="03020402040406030203" pitchFamily="66" charset="-78"/>
                <a:cs typeface="Arabic Typesetting" panose="03020402040406030203" pitchFamily="66" charset="-78"/>
              </a:rPr>
              <a:t>sposoby zapoznania użytkowników obiektu, w tym zatrudnionych pracowników, z przepisamiprzeciwpożarowymi i treścią przedmiotowej instrukcji;</a:t>
            </a:r>
            <a:endParaRPr lang="en-GB" sz="2600" dirty="0">
              <a:latin typeface="Arabic Typesetting" panose="03020402040406030203" pitchFamily="66" charset="-78"/>
              <a:cs typeface="Arabic Typesetting" panose="03020402040406030203" pitchFamily="66" charset="-78"/>
            </a:endParaRPr>
          </a:p>
          <a:p>
            <a:pPr marL="285750" indent="-285750" algn="l">
              <a:buFont typeface="Wingdings" pitchFamily="2" charset="2"/>
              <a:buChar char="§"/>
            </a:pPr>
            <a:r>
              <a:rPr lang="pl-PL" sz="2600" dirty="0">
                <a:latin typeface="Arabic Typesetting" panose="03020402040406030203" pitchFamily="66" charset="-78"/>
                <a:cs typeface="Arabic Typesetting" panose="03020402040406030203" pitchFamily="66" charset="-78"/>
              </a:rPr>
              <a:t>zadania i obowiązki w zakresie ochrony przeciwpożarowej dla osób będących stałymi użytkownikami obiektu;</a:t>
            </a:r>
          </a:p>
        </p:txBody>
      </p:sp>
    </p:spTree>
    <p:extLst>
      <p:ext uri="{BB962C8B-B14F-4D97-AF65-F5344CB8AC3E}">
        <p14:creationId xmlns:p14="http://schemas.microsoft.com/office/powerpoint/2010/main" val="3651238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2CB3940F-5B96-0615-EA8C-6E84273A645A}"/>
              </a:ext>
            </a:extLst>
          </p:cNvPr>
          <p:cNvSpPr txBox="1"/>
          <p:nvPr/>
        </p:nvSpPr>
        <p:spPr>
          <a:xfrm>
            <a:off x="203426" y="1582340"/>
            <a:ext cx="11578651" cy="3693319"/>
          </a:xfrm>
          <a:prstGeom prst="rect">
            <a:avLst/>
          </a:prstGeom>
          <a:noFill/>
        </p:spPr>
        <p:txBody>
          <a:bodyPr wrap="square" rtlCol="0">
            <a:spAutoFit/>
          </a:bodyPr>
          <a:lstStyle/>
          <a:p>
            <a:pPr marL="285750" indent="-285750" algn="l">
              <a:buFont typeface="Wingdings" pitchFamily="2" charset="2"/>
              <a:buChar char="§"/>
            </a:pPr>
            <a:r>
              <a:rPr lang="pl-PL" sz="2600" dirty="0">
                <a:latin typeface="Arabic Typesetting" panose="03020402040406030203" pitchFamily="66" charset="-78"/>
                <a:cs typeface="Arabic Typesetting" panose="03020402040406030203" pitchFamily="66" charset="-78"/>
              </a:rPr>
              <a:t>plany obiektów, obejmujące także ich usytuowanie oraz terenu przyległego, z uwzględnieniem graficznych danych dotyczących </a:t>
            </a:r>
            <a:r>
              <a:rPr lang="en-GB" sz="2600" dirty="0">
                <a:latin typeface="Arabic Typesetting" panose="03020402040406030203" pitchFamily="66" charset="-78"/>
                <a:cs typeface="Arabic Typesetting" panose="03020402040406030203" pitchFamily="66" charset="-78"/>
              </a:rPr>
              <a:t>w </a:t>
            </a:r>
            <a:r>
              <a:rPr lang="en-GB" sz="2600" dirty="0" err="1">
                <a:latin typeface="Arabic Typesetting" panose="03020402040406030203" pitchFamily="66" charset="-78"/>
                <a:cs typeface="Arabic Typesetting" panose="03020402040406030203" pitchFamily="66" charset="-78"/>
              </a:rPr>
              <a:t>szczególności</a:t>
            </a:r>
            <a:r>
              <a:rPr lang="pl-PL" sz="2600" dirty="0">
                <a:latin typeface="Arabic Typesetting" panose="03020402040406030203" pitchFamily="66" charset="-78"/>
                <a:cs typeface="Arabic Typesetting" panose="03020402040406030203" pitchFamily="66" charset="-78"/>
              </a:rPr>
              <a:t>:</a:t>
            </a:r>
            <a:endParaRPr lang="en-GB" sz="2600" dirty="0">
              <a:latin typeface="Arabic Typesetting" panose="03020402040406030203" pitchFamily="66" charset="-78"/>
              <a:cs typeface="Arabic Typesetting" panose="03020402040406030203" pitchFamily="66" charset="-78"/>
            </a:endParaRPr>
          </a:p>
          <a:p>
            <a:pPr marL="285750" indent="-285750" algn="l">
              <a:buFont typeface="Wingdings" pitchFamily="2" charset="2"/>
              <a:buChar char="§"/>
            </a:pPr>
            <a:r>
              <a:rPr lang="pl-PL" sz="2600" dirty="0">
                <a:latin typeface="Arabic Typesetting" panose="03020402040406030203" pitchFamily="66" charset="-78"/>
                <a:cs typeface="Arabic Typesetting" panose="03020402040406030203" pitchFamily="66" charset="-78"/>
              </a:rPr>
              <a:t>powierzchni, wysokości i liczby kondygnacji budynku,</a:t>
            </a:r>
            <a:endParaRPr lang="en-GB" sz="2600" dirty="0">
              <a:latin typeface="Arabic Typesetting" panose="03020402040406030203" pitchFamily="66" charset="-78"/>
              <a:cs typeface="Arabic Typesetting" panose="03020402040406030203" pitchFamily="66" charset="-78"/>
            </a:endParaRPr>
          </a:p>
          <a:p>
            <a:pPr marL="285750" indent="-285750" algn="l">
              <a:buFont typeface="Wingdings" pitchFamily="2" charset="2"/>
              <a:buChar char="§"/>
            </a:pPr>
            <a:r>
              <a:rPr lang="pl-PL" sz="2600" dirty="0">
                <a:latin typeface="Arabic Typesetting" panose="03020402040406030203" pitchFamily="66" charset="-78"/>
                <a:cs typeface="Arabic Typesetting" panose="03020402040406030203" pitchFamily="66" charset="-78"/>
              </a:rPr>
              <a:t>odległości od obiektów sąsiadujących,</a:t>
            </a:r>
            <a:endParaRPr lang="en-GB" sz="2600" dirty="0">
              <a:latin typeface="Arabic Typesetting" panose="03020402040406030203" pitchFamily="66" charset="-78"/>
              <a:cs typeface="Arabic Typesetting" panose="03020402040406030203" pitchFamily="66" charset="-78"/>
            </a:endParaRPr>
          </a:p>
          <a:p>
            <a:pPr marL="285750" indent="-285750" algn="l">
              <a:buFont typeface="Wingdings" pitchFamily="2" charset="2"/>
              <a:buChar char="§"/>
            </a:pPr>
            <a:r>
              <a:rPr lang="pl-PL" sz="2600" dirty="0">
                <a:latin typeface="Arabic Typesetting" panose="03020402040406030203" pitchFamily="66" charset="-78"/>
                <a:cs typeface="Arabic Typesetting" panose="03020402040406030203" pitchFamily="66" charset="-78"/>
              </a:rPr>
              <a:t>parametrów pożarowych występujących substancji palnych,</a:t>
            </a:r>
            <a:endParaRPr lang="en-GB" sz="2600" dirty="0">
              <a:latin typeface="Arabic Typesetting" panose="03020402040406030203" pitchFamily="66" charset="-78"/>
              <a:cs typeface="Arabic Typesetting" panose="03020402040406030203" pitchFamily="66" charset="-78"/>
            </a:endParaRPr>
          </a:p>
          <a:p>
            <a:pPr marL="285750" indent="-285750" algn="l">
              <a:buFont typeface="Wingdings" pitchFamily="2" charset="2"/>
              <a:buChar char="§"/>
            </a:pPr>
            <a:r>
              <a:rPr lang="pl-PL" sz="2600" dirty="0">
                <a:latin typeface="Arabic Typesetting" panose="03020402040406030203" pitchFamily="66" charset="-78"/>
                <a:cs typeface="Arabic Typesetting" panose="03020402040406030203" pitchFamily="66" charset="-78"/>
              </a:rPr>
              <a:t> występującej gęstości obciążenia ogniowego w strefie pożarowej lub strefach pożarowych,</a:t>
            </a:r>
            <a:endParaRPr lang="en-GB" sz="2600" dirty="0">
              <a:latin typeface="Arabic Typesetting" panose="03020402040406030203" pitchFamily="66" charset="-78"/>
              <a:cs typeface="Arabic Typesetting" panose="03020402040406030203" pitchFamily="66" charset="-78"/>
            </a:endParaRPr>
          </a:p>
          <a:p>
            <a:pPr marL="285750" indent="-285750" algn="l">
              <a:buFont typeface="Wingdings" pitchFamily="2" charset="2"/>
              <a:buChar char="§"/>
            </a:pPr>
            <a:r>
              <a:rPr lang="pl-PL" sz="2600" dirty="0">
                <a:latin typeface="Arabic Typesetting" panose="03020402040406030203" pitchFamily="66" charset="-78"/>
                <a:cs typeface="Arabic Typesetting" panose="03020402040406030203" pitchFamily="66" charset="-78"/>
              </a:rPr>
              <a:t>kategorii zagrożenia ludzi, przewidywanej liczby osób na każdej kondygnacji i w poszczególnych pomieszczeniach,</a:t>
            </a:r>
            <a:endParaRPr lang="en-GB" sz="2600" dirty="0">
              <a:latin typeface="Arabic Typesetting" panose="03020402040406030203" pitchFamily="66" charset="-78"/>
              <a:cs typeface="Arabic Typesetting" panose="03020402040406030203" pitchFamily="66" charset="-78"/>
            </a:endParaRPr>
          </a:p>
          <a:p>
            <a:pPr marL="285750" indent="-285750" algn="l">
              <a:buFont typeface="Wingdings" pitchFamily="2" charset="2"/>
              <a:buChar char="§"/>
            </a:pPr>
            <a:r>
              <a:rPr lang="pl-PL" sz="2600" dirty="0">
                <a:latin typeface="Arabic Typesetting" panose="03020402040406030203" pitchFamily="66" charset="-78"/>
                <a:cs typeface="Arabic Typesetting" panose="03020402040406030203" pitchFamily="66" charset="-78"/>
              </a:rPr>
              <a:t>lokalizacji pomieszczeń i przestrzeni zewnętrznych zaklasyfikowanych jako strefy zagrożone wybuchem, </a:t>
            </a:r>
            <a:endParaRPr lang="en-GB" sz="2600" dirty="0">
              <a:latin typeface="Arabic Typesetting" panose="03020402040406030203" pitchFamily="66" charset="-78"/>
              <a:cs typeface="Arabic Typesetting" panose="03020402040406030203" pitchFamily="66" charset="-78"/>
            </a:endParaRPr>
          </a:p>
          <a:p>
            <a:pPr marL="285750" indent="-285750" algn="l">
              <a:buFont typeface="Wingdings" pitchFamily="2" charset="2"/>
              <a:buChar char="§"/>
            </a:pPr>
            <a:r>
              <a:rPr lang="pl-PL" sz="2600" dirty="0">
                <a:latin typeface="Arabic Typesetting" panose="03020402040406030203" pitchFamily="66" charset="-78"/>
                <a:cs typeface="Arabic Typesetting" panose="03020402040406030203" pitchFamily="66" charset="-78"/>
              </a:rPr>
              <a:t> podziału obiektu na </a:t>
            </a:r>
            <a:r>
              <a:rPr lang="en-GB" sz="2600" dirty="0" err="1">
                <a:latin typeface="Arabic Typesetting" panose="03020402040406030203" pitchFamily="66" charset="-78"/>
                <a:cs typeface="Arabic Typesetting" panose="03020402040406030203" pitchFamily="66" charset="-78"/>
              </a:rPr>
              <a:t>strefy</a:t>
            </a:r>
            <a:r>
              <a:rPr lang="en-GB" sz="2600" dirty="0">
                <a:latin typeface="Arabic Typesetting" panose="03020402040406030203" pitchFamily="66" charset="-78"/>
                <a:cs typeface="Arabic Typesetting" panose="03020402040406030203" pitchFamily="66" charset="-78"/>
              </a:rPr>
              <a:t> </a:t>
            </a:r>
            <a:r>
              <a:rPr lang="en-GB" sz="2600" dirty="0" err="1">
                <a:latin typeface="Arabic Typesetting" panose="03020402040406030203" pitchFamily="66" charset="-78"/>
                <a:cs typeface="Arabic Typesetting" panose="03020402040406030203" pitchFamily="66" charset="-78"/>
              </a:rPr>
              <a:t>pożarowe</a:t>
            </a:r>
            <a:r>
              <a:rPr lang="pl-PL" sz="2600" dirty="0">
                <a:latin typeface="Arabic Typesetting" panose="03020402040406030203" pitchFamily="66" charset="-78"/>
                <a:cs typeface="Arabic Typesetting" panose="03020402040406030203" pitchFamily="66" charset="-78"/>
              </a:rPr>
              <a:t>,</a:t>
            </a:r>
          </a:p>
        </p:txBody>
      </p:sp>
    </p:spTree>
    <p:extLst>
      <p:ext uri="{BB962C8B-B14F-4D97-AF65-F5344CB8AC3E}">
        <p14:creationId xmlns:p14="http://schemas.microsoft.com/office/powerpoint/2010/main" val="40642842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4C64180A-9026-E729-5FC7-6FB18313DEDB}"/>
              </a:ext>
            </a:extLst>
          </p:cNvPr>
          <p:cNvSpPr txBox="1"/>
          <p:nvPr/>
        </p:nvSpPr>
        <p:spPr>
          <a:xfrm>
            <a:off x="175284" y="1928589"/>
            <a:ext cx="11841432" cy="3000821"/>
          </a:xfrm>
          <a:prstGeom prst="rect">
            <a:avLst/>
          </a:prstGeom>
          <a:noFill/>
        </p:spPr>
        <p:txBody>
          <a:bodyPr wrap="square" rtlCol="0">
            <a:spAutoFit/>
          </a:bodyPr>
          <a:lstStyle/>
          <a:p>
            <a:pPr marL="285750" indent="-285750" algn="l">
              <a:buFont typeface="Wingdings" pitchFamily="2" charset="2"/>
              <a:buChar char="§"/>
            </a:pPr>
            <a:r>
              <a:rPr lang="pl-PL" sz="2700" dirty="0">
                <a:latin typeface="Arabic Typesetting" panose="03020402040406030203" pitchFamily="66" charset="-78"/>
                <a:cs typeface="Arabic Typesetting" panose="03020402040406030203" pitchFamily="66" charset="-78"/>
              </a:rPr>
              <a:t>warunków ewakuacji ze wskazaniem kierunków i wyjść ewakuacyjnych</a:t>
            </a:r>
            <a:endParaRPr lang="en-GB" sz="2700" dirty="0">
              <a:latin typeface="Arabic Typesetting" panose="03020402040406030203" pitchFamily="66" charset="-78"/>
              <a:cs typeface="Arabic Typesetting" panose="03020402040406030203" pitchFamily="66" charset="-78"/>
            </a:endParaRPr>
          </a:p>
          <a:p>
            <a:pPr marL="285750" indent="-285750" algn="l">
              <a:buFont typeface="Wingdings" pitchFamily="2" charset="2"/>
              <a:buChar char="§"/>
            </a:pPr>
            <a:r>
              <a:rPr lang="pl-PL" sz="2700" dirty="0">
                <a:latin typeface="Arabic Typesetting" panose="03020402040406030203" pitchFamily="66" charset="-78"/>
                <a:cs typeface="Arabic Typesetting" panose="03020402040406030203" pitchFamily="66" charset="-78"/>
              </a:rPr>
              <a:t> miejsc usytuowania urządzeń przeciwpożarowych i gaśnic, kurków głównych instalacji gazowej, materiałów </a:t>
            </a:r>
            <a:r>
              <a:rPr lang="en-GB" sz="2700" dirty="0" err="1">
                <a:latin typeface="Arabic Typesetting" panose="03020402040406030203" pitchFamily="66" charset="-78"/>
                <a:cs typeface="Arabic Typesetting" panose="03020402040406030203" pitchFamily="66" charset="-78"/>
              </a:rPr>
              <a:t>niebezpiecznych</a:t>
            </a:r>
            <a:r>
              <a:rPr lang="en-GB" sz="2700" dirty="0">
                <a:latin typeface="Arabic Typesetting" panose="03020402040406030203" pitchFamily="66" charset="-78"/>
                <a:cs typeface="Arabic Typesetting" panose="03020402040406030203" pitchFamily="66" charset="-78"/>
              </a:rPr>
              <a:t> </a:t>
            </a:r>
            <a:r>
              <a:rPr lang="en-GB" sz="2700" dirty="0" err="1">
                <a:latin typeface="Arabic Typesetting" panose="03020402040406030203" pitchFamily="66" charset="-78"/>
                <a:cs typeface="Arabic Typesetting" panose="03020402040406030203" pitchFamily="66" charset="-78"/>
              </a:rPr>
              <a:t>pożarowo</a:t>
            </a:r>
            <a:r>
              <a:rPr lang="pl-PL" sz="2700" dirty="0">
                <a:latin typeface="Arabic Typesetting" panose="03020402040406030203" pitchFamily="66" charset="-78"/>
                <a:cs typeface="Arabic Typesetting" panose="03020402040406030203" pitchFamily="66" charset="-78"/>
              </a:rPr>
              <a:t> oraz miejsc usytuowania elementów sterujących urządzeniami przeciwpożarowymi,</a:t>
            </a:r>
            <a:endParaRPr lang="en-GB" sz="2700" dirty="0">
              <a:latin typeface="Arabic Typesetting" panose="03020402040406030203" pitchFamily="66" charset="-78"/>
              <a:cs typeface="Arabic Typesetting" panose="03020402040406030203" pitchFamily="66" charset="-78"/>
            </a:endParaRPr>
          </a:p>
          <a:p>
            <a:pPr marL="285750" indent="-285750" algn="l">
              <a:buFont typeface="Wingdings" pitchFamily="2" charset="2"/>
              <a:buChar char="§"/>
            </a:pPr>
            <a:r>
              <a:rPr lang="pl-PL" sz="2700" dirty="0">
                <a:latin typeface="Arabic Typesetting" panose="03020402040406030203" pitchFamily="66" charset="-78"/>
                <a:cs typeface="Arabic Typesetting" panose="03020402040406030203" pitchFamily="66" charset="-78"/>
              </a:rPr>
              <a:t>wskazania dojść do dźwigów dla ekip ratowniczych,</a:t>
            </a:r>
            <a:endParaRPr lang="en-GB" sz="2700" dirty="0">
              <a:latin typeface="Arabic Typesetting" panose="03020402040406030203" pitchFamily="66" charset="-78"/>
              <a:cs typeface="Arabic Typesetting" panose="03020402040406030203" pitchFamily="66" charset="-78"/>
            </a:endParaRPr>
          </a:p>
          <a:p>
            <a:pPr marL="285750" indent="-285750" algn="l">
              <a:buFont typeface="Wingdings" pitchFamily="2" charset="2"/>
              <a:buChar char="§"/>
            </a:pPr>
            <a:r>
              <a:rPr lang="pl-PL" sz="2700" dirty="0">
                <a:latin typeface="Arabic Typesetting" panose="03020402040406030203" pitchFamily="66" charset="-78"/>
                <a:cs typeface="Arabic Typesetting" panose="03020402040406030203" pitchFamily="66" charset="-78"/>
              </a:rPr>
              <a:t>hydrantów zewnętrznych oraz innych źródeł wody do celów przeciwpożarowych,</a:t>
            </a:r>
            <a:endParaRPr lang="en-GB" sz="2700" dirty="0">
              <a:latin typeface="Arabic Typesetting" panose="03020402040406030203" pitchFamily="66" charset="-78"/>
              <a:cs typeface="Arabic Typesetting" panose="03020402040406030203" pitchFamily="66" charset="-78"/>
            </a:endParaRPr>
          </a:p>
          <a:p>
            <a:pPr marL="285750" indent="-285750" algn="l">
              <a:buFont typeface="Wingdings" pitchFamily="2" charset="2"/>
              <a:buChar char="§"/>
            </a:pPr>
            <a:r>
              <a:rPr lang="pl-PL" sz="2700" dirty="0">
                <a:latin typeface="Arabic Typesetting" panose="03020402040406030203" pitchFamily="66" charset="-78"/>
                <a:cs typeface="Arabic Typesetting" panose="03020402040406030203" pitchFamily="66" charset="-78"/>
              </a:rPr>
              <a:t>dróg pożarowych i innych dróg dojazdowych, z zaznaczeniem wjazdów na teren ogrodzony;</a:t>
            </a:r>
            <a:endParaRPr lang="en-GB" sz="2700" dirty="0">
              <a:latin typeface="Arabic Typesetting" panose="03020402040406030203" pitchFamily="66" charset="-78"/>
              <a:cs typeface="Arabic Typesetting" panose="03020402040406030203" pitchFamily="66" charset="-78"/>
            </a:endParaRPr>
          </a:p>
          <a:p>
            <a:pPr marL="285750" indent="-285750" algn="l">
              <a:buFont typeface="Wingdings" pitchFamily="2" charset="2"/>
              <a:buChar char="§"/>
            </a:pPr>
            <a:r>
              <a:rPr lang="pl-PL" sz="2700" dirty="0">
                <a:latin typeface="Arabic Typesetting" panose="03020402040406030203" pitchFamily="66" charset="-78"/>
                <a:cs typeface="Arabic Typesetting" panose="03020402040406030203" pitchFamily="66" charset="-78"/>
              </a:rPr>
              <a:t>wskazanie osób lub podmiotów opracowujących instrukcję.</a:t>
            </a:r>
          </a:p>
        </p:txBody>
      </p:sp>
    </p:spTree>
    <p:extLst>
      <p:ext uri="{BB962C8B-B14F-4D97-AF65-F5344CB8AC3E}">
        <p14:creationId xmlns:p14="http://schemas.microsoft.com/office/powerpoint/2010/main" val="15120431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C52E540-1ED4-DC3B-DA79-341037D0B527}"/>
              </a:ext>
            </a:extLst>
          </p:cNvPr>
          <p:cNvSpPr>
            <a:spLocks noGrp="1"/>
          </p:cNvSpPr>
          <p:nvPr>
            <p:ph type="title"/>
          </p:nvPr>
        </p:nvSpPr>
        <p:spPr>
          <a:xfrm>
            <a:off x="2063288" y="2207088"/>
            <a:ext cx="8065423" cy="1804100"/>
          </a:xfrm>
          <a:ln w="38100">
            <a:solidFill>
              <a:schemeClr val="accent6">
                <a:lumMod val="50000"/>
              </a:schemeClr>
            </a:solidFill>
          </a:ln>
        </p:spPr>
        <p:txBody>
          <a:bodyPr>
            <a:normAutofit/>
          </a:bodyPr>
          <a:lstStyle/>
          <a:p>
            <a:r>
              <a:rPr lang="pl-PL" sz="3100" b="0" i="0" dirty="0">
                <a:effectLst/>
                <a:latin typeface="Arabic Typesetting" panose="03020402040406030203" pitchFamily="66" charset="-78"/>
                <a:cs typeface="Arabic Typesetting" panose="03020402040406030203" pitchFamily="66" charset="-78"/>
              </a:rPr>
              <a:t>Postępowanie w trakcie ewakuacji</a:t>
            </a:r>
            <a:endParaRPr lang="pl-PL" sz="31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1740805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086D837E-7D21-BD46-9511-3AFC38F161B6}"/>
              </a:ext>
            </a:extLst>
          </p:cNvPr>
          <p:cNvSpPr txBox="1"/>
          <p:nvPr/>
        </p:nvSpPr>
        <p:spPr>
          <a:xfrm>
            <a:off x="244443" y="1905506"/>
            <a:ext cx="6734270" cy="3046988"/>
          </a:xfrm>
          <a:prstGeom prst="rect">
            <a:avLst/>
          </a:prstGeom>
          <a:noFill/>
        </p:spPr>
        <p:txBody>
          <a:bodyPr wrap="square" rtlCol="0">
            <a:spAutoFit/>
          </a:bodyPr>
          <a:lstStyle/>
          <a:p>
            <a:pPr algn="just"/>
            <a:r>
              <a:rPr lang="pl-PL" sz="2400" dirty="0">
                <a:latin typeface="Arabic Typesetting" panose="03020402040406030203" pitchFamily="66" charset="-78"/>
                <a:cs typeface="Arabic Typesetting" panose="03020402040406030203" pitchFamily="66" charset="-78"/>
              </a:rPr>
              <a:t>W trakcie ewakuacji należy postępować zgodnie z zaleceniami instrukcji </a:t>
            </a:r>
            <a:r>
              <a:rPr lang="en-GB" sz="2400" dirty="0" err="1">
                <a:latin typeface="Arabic Typesetting" panose="03020402040406030203" pitchFamily="66" charset="-78"/>
                <a:cs typeface="Arabic Typesetting" panose="03020402040406030203" pitchFamily="66" charset="-78"/>
              </a:rPr>
              <a:t>bezpieczeństwa</a:t>
            </a:r>
            <a:r>
              <a:rPr lang="en-GB" sz="2400" dirty="0">
                <a:latin typeface="Arabic Typesetting" panose="03020402040406030203" pitchFamily="66" charset="-78"/>
                <a:cs typeface="Arabic Typesetting" panose="03020402040406030203" pitchFamily="66" charset="-78"/>
              </a:rPr>
              <a:t> </a:t>
            </a:r>
            <a:r>
              <a:rPr lang="en-GB" sz="2400" dirty="0" err="1">
                <a:latin typeface="Arabic Typesetting" panose="03020402040406030203" pitchFamily="66" charset="-78"/>
                <a:cs typeface="Arabic Typesetting" panose="03020402040406030203" pitchFamily="66" charset="-78"/>
              </a:rPr>
              <a:t>pożarowego</a:t>
            </a:r>
            <a:r>
              <a:rPr lang="pl-PL" sz="2400" dirty="0">
                <a:latin typeface="Arabic Typesetting" panose="03020402040406030203" pitchFamily="66" charset="-78"/>
                <a:cs typeface="Arabic Typesetting" panose="03020402040406030203" pitchFamily="66" charset="-78"/>
              </a:rPr>
              <a:t> IBP przy uwzględnieniu obecności w budynku osób </a:t>
            </a:r>
            <a:r>
              <a:rPr lang="en-GB" sz="2400" dirty="0">
                <a:latin typeface="Arabic Typesetting" panose="03020402040406030203" pitchFamily="66" charset="-78"/>
                <a:cs typeface="Arabic Typesetting" panose="03020402040406030203" pitchFamily="66" charset="-78"/>
              </a:rPr>
              <a:t>z </a:t>
            </a:r>
            <a:r>
              <a:rPr lang="en-GB" sz="2400" dirty="0" err="1">
                <a:latin typeface="Arabic Typesetting" panose="03020402040406030203" pitchFamily="66" charset="-78"/>
                <a:cs typeface="Arabic Typesetting" panose="03020402040406030203" pitchFamily="66" charset="-78"/>
              </a:rPr>
              <a:t>niepełnosprawnościami</a:t>
            </a:r>
            <a:r>
              <a:rPr lang="pl-PL" sz="2400" dirty="0">
                <a:latin typeface="Arabic Typesetting" panose="03020402040406030203" pitchFamily="66" charset="-78"/>
                <a:cs typeface="Arabic Typesetting" panose="03020402040406030203" pitchFamily="66" charset="-78"/>
              </a:rPr>
              <a:t>. Osoby odpowiedzialne za ewakuację oraz osoby wyznaczone </a:t>
            </a:r>
            <a:r>
              <a:rPr lang="en-GB" sz="2400" dirty="0">
                <a:latin typeface="Arabic Typesetting" panose="03020402040406030203" pitchFamily="66" charset="-78"/>
                <a:cs typeface="Arabic Typesetting" panose="03020402040406030203" pitchFamily="66" charset="-78"/>
              </a:rPr>
              <a:t>na </a:t>
            </a:r>
            <a:r>
              <a:rPr lang="en-GB" sz="2400" dirty="0" err="1">
                <a:latin typeface="Arabic Typesetting" panose="03020402040406030203" pitchFamily="66" charset="-78"/>
                <a:cs typeface="Arabic Typesetting" panose="03020402040406030203" pitchFamily="66" charset="-78"/>
              </a:rPr>
              <a:t>ich</a:t>
            </a:r>
            <a:r>
              <a:rPr lang="pl-PL" sz="2400" dirty="0">
                <a:latin typeface="Arabic Typesetting" panose="03020402040406030203" pitchFamily="66" charset="-78"/>
                <a:cs typeface="Arabic Typesetting" panose="03020402040406030203" pitchFamily="66" charset="-78"/>
              </a:rPr>
              <a:t> zastępstwo powinny być odpowiednio przeszkolone I wiedzieć, jak postępować w</a:t>
            </a:r>
            <a:r>
              <a:rPr lang="en-GB" sz="2400" dirty="0">
                <a:latin typeface="Arabic Typesetting" panose="03020402040406030203" pitchFamily="66" charset="-78"/>
                <a:cs typeface="Arabic Typesetting" panose="03020402040406030203" pitchFamily="66" charset="-78"/>
              </a:rPr>
              <a:t> </a:t>
            </a:r>
            <a:r>
              <a:rPr lang="pl-PL" sz="2400" dirty="0">
                <a:latin typeface="Arabic Typesetting" panose="03020402040406030203" pitchFamily="66" charset="-78"/>
                <a:cs typeface="Arabic Typesetting" panose="03020402040406030203" pitchFamily="66" charset="-78"/>
              </a:rPr>
              <a:t>trakcie ewakuacji, w zależności od rodzaju niepełnosprawności ewakuowanych osób.Należy pamiętać, że w każdym przypadku najważniejsza jest komunikacja, </a:t>
            </a:r>
            <a:r>
              <a:rPr lang="pl-PL" sz="2400" dirty="0" err="1">
                <a:latin typeface="Arabic Typesetting" panose="03020402040406030203" pitchFamily="66" charset="-78"/>
                <a:cs typeface="Arabic Typesetting" panose="03020402040406030203" pitchFamily="66" charset="-78"/>
              </a:rPr>
              <a:t>będącapodstawą</a:t>
            </a:r>
            <a:r>
              <a:rPr lang="pl-PL" sz="2400" dirty="0">
                <a:latin typeface="Arabic Typesetting" panose="03020402040406030203" pitchFamily="66" charset="-78"/>
                <a:cs typeface="Arabic Typesetting" panose="03020402040406030203" pitchFamily="66" charset="-78"/>
              </a:rPr>
              <a:t> skutecznego działania.</a:t>
            </a:r>
          </a:p>
        </p:txBody>
      </p:sp>
      <p:pic>
        <p:nvPicPr>
          <p:cNvPr id="4" name="Obraz 3">
            <a:extLst>
              <a:ext uri="{FF2B5EF4-FFF2-40B4-BE49-F238E27FC236}">
                <a16:creationId xmlns:a16="http://schemas.microsoft.com/office/drawing/2014/main" id="{66CA485A-0A50-59DC-388E-2AA0FEDD6F9D}"/>
              </a:ext>
            </a:extLst>
          </p:cNvPr>
          <p:cNvPicPr>
            <a:picLocks noChangeAspect="1"/>
          </p:cNvPicPr>
          <p:nvPr/>
        </p:nvPicPr>
        <p:blipFill>
          <a:blip r:embed="rId2"/>
          <a:stretch>
            <a:fillRect/>
          </a:stretch>
        </p:blipFill>
        <p:spPr>
          <a:xfrm>
            <a:off x="7290834" y="1650800"/>
            <a:ext cx="4656723" cy="3556400"/>
          </a:xfrm>
          <a:prstGeom prst="rect">
            <a:avLst/>
          </a:prstGeom>
        </p:spPr>
      </p:pic>
    </p:spTree>
    <p:extLst>
      <p:ext uri="{BB962C8B-B14F-4D97-AF65-F5344CB8AC3E}">
        <p14:creationId xmlns:p14="http://schemas.microsoft.com/office/powerpoint/2010/main" val="40491244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C52E540-1ED4-DC3B-DA79-341037D0B527}"/>
              </a:ext>
            </a:extLst>
          </p:cNvPr>
          <p:cNvSpPr>
            <a:spLocks noGrp="1"/>
          </p:cNvSpPr>
          <p:nvPr>
            <p:ph type="title"/>
          </p:nvPr>
        </p:nvSpPr>
        <p:spPr>
          <a:xfrm>
            <a:off x="2063288" y="2207088"/>
            <a:ext cx="8065423" cy="1804100"/>
          </a:xfrm>
          <a:ln w="38100">
            <a:solidFill>
              <a:schemeClr val="accent6">
                <a:lumMod val="50000"/>
              </a:schemeClr>
            </a:solidFill>
          </a:ln>
        </p:spPr>
        <p:txBody>
          <a:bodyPr>
            <a:normAutofit/>
          </a:bodyPr>
          <a:lstStyle/>
          <a:p>
            <a:r>
              <a:rPr lang="pl-PL" sz="3100" b="0" i="0" dirty="0">
                <a:effectLst/>
                <a:latin typeface="Arabic Typesetting" panose="03020402040406030203" pitchFamily="66" charset="-78"/>
                <a:cs typeface="Arabic Typesetting" panose="03020402040406030203" pitchFamily="66" charset="-78"/>
              </a:rPr>
              <a:t>Prawidłowa ewakuacja wszystkich</a:t>
            </a:r>
            <a:r>
              <a:rPr lang="en-GB" sz="3100" b="0" i="0" dirty="0">
                <a:effectLst/>
                <a:latin typeface="Arabic Typesetting" panose="03020402040406030203" pitchFamily="66" charset="-78"/>
                <a:cs typeface="Arabic Typesetting" panose="03020402040406030203" pitchFamily="66" charset="-78"/>
              </a:rPr>
              <a:t> </a:t>
            </a:r>
            <a:r>
              <a:rPr lang="pl-PL" sz="3100" b="0" i="0" dirty="0">
                <a:effectLst/>
                <a:latin typeface="Arabic Typesetting" panose="03020402040406030203" pitchFamily="66" charset="-78"/>
                <a:cs typeface="Arabic Typesetting" panose="03020402040406030203" pitchFamily="66" charset="-78"/>
              </a:rPr>
              <a:t>osób niepełnosprawnych - etapy</a:t>
            </a:r>
            <a:endParaRPr lang="pl-PL" sz="31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3305003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1795B377-B094-746A-A4D6-B2FB23801C16}"/>
              </a:ext>
            </a:extLst>
          </p:cNvPr>
          <p:cNvSpPr txBox="1"/>
          <p:nvPr/>
        </p:nvSpPr>
        <p:spPr>
          <a:xfrm>
            <a:off x="142089" y="1997839"/>
            <a:ext cx="11907821" cy="2862322"/>
          </a:xfrm>
          <a:prstGeom prst="rect">
            <a:avLst/>
          </a:prstGeom>
          <a:noFill/>
        </p:spPr>
        <p:txBody>
          <a:bodyPr wrap="square" rtlCol="0">
            <a:spAutoFit/>
          </a:bodyPr>
          <a:lstStyle/>
          <a:p>
            <a:pPr marL="342900" indent="-342900" algn="just">
              <a:buFont typeface="+mj-lt"/>
              <a:buAutoNum type="arabicPeriod"/>
            </a:pPr>
            <a:r>
              <a:rPr lang="pl-PL" sz="3000" dirty="0">
                <a:latin typeface="Arabic Typesetting" panose="03020402040406030203" pitchFamily="66" charset="-78"/>
                <a:cs typeface="Arabic Typesetting" panose="03020402040406030203" pitchFamily="66" charset="-78"/>
              </a:rPr>
              <a:t>W pierwszej kolejności należy ewakuować osoby z tej części obiektu, w której powstał pożar lub te, które </a:t>
            </a:r>
            <a:r>
              <a:rPr lang="en-GB" sz="3000" dirty="0" err="1">
                <a:latin typeface="Arabic Typesetting" panose="03020402040406030203" pitchFamily="66" charset="-78"/>
                <a:cs typeface="Arabic Typesetting" panose="03020402040406030203" pitchFamily="66" charset="-78"/>
              </a:rPr>
              <a:t>znajdują</a:t>
            </a:r>
            <a:r>
              <a:rPr lang="en-GB" sz="3000" dirty="0">
                <a:latin typeface="Arabic Typesetting" panose="03020402040406030203" pitchFamily="66" charset="-78"/>
                <a:cs typeface="Arabic Typesetting" panose="03020402040406030203" pitchFamily="66" charset="-78"/>
              </a:rPr>
              <a:t> </a:t>
            </a:r>
            <a:r>
              <a:rPr lang="en-GB" sz="3000" dirty="0" err="1">
                <a:latin typeface="Arabic Typesetting" panose="03020402040406030203" pitchFamily="66" charset="-78"/>
                <a:cs typeface="Arabic Typesetting" panose="03020402040406030203" pitchFamily="66" charset="-78"/>
              </a:rPr>
              <a:t>się</a:t>
            </a:r>
            <a:r>
              <a:rPr lang="pl-PL" sz="3000" dirty="0">
                <a:latin typeface="Arabic Typesetting" panose="03020402040406030203" pitchFamily="66" charset="-78"/>
                <a:cs typeface="Arabic Typesetting" panose="03020402040406030203" pitchFamily="66" charset="-78"/>
              </a:rPr>
              <a:t> na drodze rozprzestrzeniania się ognia. Wśród ewakuowanych w pierwszej kolejności powinny być osoby o</a:t>
            </a:r>
            <a:r>
              <a:rPr lang="en-GB" sz="3000" dirty="0">
                <a:latin typeface="Arabic Typesetting" panose="03020402040406030203" pitchFamily="66" charset="-78"/>
                <a:cs typeface="Arabic Typesetting" panose="03020402040406030203" pitchFamily="66" charset="-78"/>
              </a:rPr>
              <a:t> </a:t>
            </a:r>
            <a:r>
              <a:rPr lang="pl-PL" sz="3000" dirty="0">
                <a:latin typeface="Arabic Typesetting" panose="03020402040406030203" pitchFamily="66" charset="-78"/>
                <a:cs typeface="Arabic Typesetting" panose="03020402040406030203" pitchFamily="66" charset="-78"/>
              </a:rPr>
              <a:t>ograniczonej z różnych względów zdolności poruszania się, natomiast zamykać strumie ruchu powinny osoby, </a:t>
            </a:r>
            <a:r>
              <a:rPr lang="en-GB" sz="3000" dirty="0" err="1">
                <a:latin typeface="Arabic Typesetting" panose="03020402040406030203" pitchFamily="66" charset="-78"/>
                <a:cs typeface="Arabic Typesetting" panose="03020402040406030203" pitchFamily="66" charset="-78"/>
              </a:rPr>
              <a:t>które</a:t>
            </a:r>
            <a:r>
              <a:rPr lang="en-GB" sz="3000" dirty="0">
                <a:latin typeface="Arabic Typesetting" panose="03020402040406030203" pitchFamily="66" charset="-78"/>
                <a:cs typeface="Arabic Typesetting" panose="03020402040406030203" pitchFamily="66" charset="-78"/>
              </a:rPr>
              <a:t> mogą</a:t>
            </a:r>
            <a:r>
              <a:rPr lang="pl-PL" sz="3000" dirty="0">
                <a:latin typeface="Arabic Typesetting" panose="03020402040406030203" pitchFamily="66" charset="-78"/>
                <a:cs typeface="Arabic Typesetting" panose="03020402040406030203" pitchFamily="66" charset="-78"/>
              </a:rPr>
              <a:t> poruszać się o własnych siłach,</a:t>
            </a:r>
            <a:endParaRPr lang="en-GB" sz="3000" dirty="0">
              <a:latin typeface="Arabic Typesetting" panose="03020402040406030203" pitchFamily="66" charset="-78"/>
              <a:cs typeface="Arabic Typesetting" panose="03020402040406030203" pitchFamily="66" charset="-78"/>
            </a:endParaRPr>
          </a:p>
          <a:p>
            <a:pPr marL="342900" indent="-342900" algn="just">
              <a:buFont typeface="+mj-lt"/>
              <a:buAutoNum type="arabicPeriod"/>
            </a:pPr>
            <a:r>
              <a:rPr lang="pl-PL" sz="3000" dirty="0">
                <a:latin typeface="Arabic Typesetting" panose="03020402040406030203" pitchFamily="66" charset="-78"/>
                <a:cs typeface="Arabic Typesetting" panose="03020402040406030203" pitchFamily="66" charset="-78"/>
              </a:rPr>
              <a:t>Osoby niepełnosprawne ruchowo oraz z dysfunkcjami wzroku należy ewakuować przenosząc na rękach, krzesłach,</a:t>
            </a:r>
            <a:r>
              <a:rPr lang="en-GB" sz="3000" dirty="0">
                <a:latin typeface="Arabic Typesetting" panose="03020402040406030203" pitchFamily="66" charset="-78"/>
                <a:cs typeface="Arabic Typesetting" panose="03020402040406030203" pitchFamily="66" charset="-78"/>
              </a:rPr>
              <a:t> </a:t>
            </a:r>
            <a:r>
              <a:rPr lang="pl-PL" sz="3000" dirty="0">
                <a:latin typeface="Arabic Typesetting" panose="03020402040406030203" pitchFamily="66" charset="-78"/>
                <a:cs typeface="Arabic Typesetting" panose="03020402040406030203" pitchFamily="66" charset="-78"/>
              </a:rPr>
              <a:t>wózkach, kocach lub innym sprzęcie przeznaczonym do ewakuacji osób,</a:t>
            </a:r>
          </a:p>
        </p:txBody>
      </p:sp>
    </p:spTree>
    <p:extLst>
      <p:ext uri="{BB962C8B-B14F-4D97-AF65-F5344CB8AC3E}">
        <p14:creationId xmlns:p14="http://schemas.microsoft.com/office/powerpoint/2010/main" val="20604982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B019CBC7-6A43-8610-8EA8-4437CC4FFC05}"/>
              </a:ext>
            </a:extLst>
          </p:cNvPr>
          <p:cNvSpPr txBox="1"/>
          <p:nvPr/>
        </p:nvSpPr>
        <p:spPr>
          <a:xfrm>
            <a:off x="204960" y="1305341"/>
            <a:ext cx="11782079" cy="4247317"/>
          </a:xfrm>
          <a:prstGeom prst="rect">
            <a:avLst/>
          </a:prstGeom>
          <a:noFill/>
        </p:spPr>
        <p:txBody>
          <a:bodyPr wrap="square" rtlCol="0">
            <a:spAutoFit/>
          </a:bodyPr>
          <a:lstStyle/>
          <a:p>
            <a:pPr marL="342900" indent="-342900" algn="l">
              <a:buAutoNum type="arabicPeriod" startAt="3"/>
            </a:pPr>
            <a:r>
              <a:rPr lang="pl-PL" sz="3000" dirty="0">
                <a:latin typeface="Arabic Typesetting" panose="03020402040406030203" pitchFamily="66" charset="-78"/>
                <a:cs typeface="Arabic Typesetting" panose="03020402040406030203" pitchFamily="66" charset="-78"/>
              </a:rPr>
              <a:t>Jeżeli droga ciągami komunikacyjnymi (korytarze, klatki schodowe) może być niebezpieczna z powodu np.: </a:t>
            </a:r>
            <a:r>
              <a:rPr lang="en-GB" sz="3000" dirty="0">
                <a:latin typeface="Arabic Typesetting" panose="03020402040406030203" pitchFamily="66" charset="-78"/>
                <a:cs typeface="Arabic Typesetting" panose="03020402040406030203" pitchFamily="66" charset="-78"/>
              </a:rPr>
              <a:t>dużego </a:t>
            </a:r>
            <a:r>
              <a:rPr lang="en-GB" sz="3000" dirty="0" err="1">
                <a:latin typeface="Arabic Typesetting" panose="03020402040406030203" pitchFamily="66" charset="-78"/>
                <a:cs typeface="Arabic Typesetting" panose="03020402040406030203" pitchFamily="66" charset="-78"/>
              </a:rPr>
              <a:t>zadymienia</a:t>
            </a:r>
            <a:r>
              <a:rPr lang="pl-PL" sz="3000" dirty="0">
                <a:latin typeface="Arabic Typesetting" panose="03020402040406030203" pitchFamily="66" charset="-78"/>
                <a:cs typeface="Arabic Typesetting" panose="03020402040406030203" pitchFamily="66" charset="-78"/>
              </a:rPr>
              <a:t> lub wysokiej temperatury należy wybrać pomieszczenie do ukrycia się i bezpiecznego poczekania </a:t>
            </a:r>
            <a:r>
              <a:rPr lang="en-GB" sz="3000" dirty="0">
                <a:latin typeface="Arabic Typesetting" panose="03020402040406030203" pitchFamily="66" charset="-78"/>
                <a:cs typeface="Arabic Typesetting" panose="03020402040406030203" pitchFamily="66" charset="-78"/>
              </a:rPr>
              <a:t>na </a:t>
            </a:r>
            <a:r>
              <a:rPr lang="en-GB" sz="3000" dirty="0" err="1">
                <a:latin typeface="Arabic Typesetting" panose="03020402040406030203" pitchFamily="66" charset="-78"/>
                <a:cs typeface="Arabic Typesetting" panose="03020402040406030203" pitchFamily="66" charset="-78"/>
              </a:rPr>
              <a:t>pomoc</a:t>
            </a:r>
            <a:r>
              <a:rPr lang="pl-PL" sz="3000" dirty="0">
                <a:latin typeface="Arabic Typesetting" panose="03020402040406030203" pitchFamily="66" charset="-78"/>
                <a:cs typeface="Arabic Typesetting" panose="03020402040406030203" pitchFamily="66" charset="-78"/>
              </a:rPr>
              <a:t> straży pożarnej. Pomieszczenie powinno być oddalone od źródła ognia I dymu. Drzwi pomieszczenia lub</a:t>
            </a:r>
            <a:r>
              <a:rPr lang="en-GB" sz="3000" dirty="0">
                <a:latin typeface="Arabic Typesetting" panose="03020402040406030203" pitchFamily="66" charset="-78"/>
                <a:cs typeface="Arabic Typesetting" panose="03020402040406030203" pitchFamily="66" charset="-78"/>
              </a:rPr>
              <a:t> </a:t>
            </a:r>
            <a:r>
              <a:rPr lang="pl-PL" sz="3000" dirty="0">
                <a:latin typeface="Arabic Typesetting" panose="03020402040406030203" pitchFamily="66" charset="-78"/>
                <a:cs typeface="Arabic Typesetting" panose="03020402040406030203" pitchFamily="66" charset="-78"/>
              </a:rPr>
              <a:t>okna w razie konieczności należy uszczelnić kocem lub odzieżą. Powiadomić zarządzającego ewakuację lub służby,</a:t>
            </a:r>
            <a:r>
              <a:rPr lang="en-GB" sz="3000" dirty="0">
                <a:latin typeface="Arabic Typesetting" panose="03020402040406030203" pitchFamily="66" charset="-78"/>
                <a:cs typeface="Arabic Typesetting" panose="03020402040406030203" pitchFamily="66" charset="-78"/>
              </a:rPr>
              <a:t> </a:t>
            </a:r>
            <a:r>
              <a:rPr lang="pl-PL" sz="3000" dirty="0">
                <a:latin typeface="Arabic Typesetting" panose="03020402040406030203" pitchFamily="66" charset="-78"/>
                <a:cs typeface="Arabic Typesetting" panose="03020402040406030203" pitchFamily="66" charset="-78"/>
              </a:rPr>
              <a:t>że w pomieszczeniu są osoby które czekają na pomoc.</a:t>
            </a:r>
            <a:endParaRPr lang="en-GB" sz="3000" dirty="0">
              <a:latin typeface="Arabic Typesetting" panose="03020402040406030203" pitchFamily="66" charset="-78"/>
              <a:cs typeface="Arabic Typesetting" panose="03020402040406030203" pitchFamily="66" charset="-78"/>
            </a:endParaRPr>
          </a:p>
          <a:p>
            <a:pPr marL="342900" indent="-342900" algn="l">
              <a:buAutoNum type="arabicPeriod" startAt="3"/>
            </a:pPr>
            <a:r>
              <a:rPr lang="pl-PL" sz="3000" dirty="0">
                <a:latin typeface="Arabic Typesetting" panose="03020402040406030203" pitchFamily="66" charset="-78"/>
                <a:cs typeface="Arabic Typesetting" panose="03020402040406030203" pitchFamily="66" charset="-78"/>
              </a:rPr>
              <a:t>WAŻNE ! Podczas szukania schronienia należy zwrócić uwagę na to co jest za oknami, ponieważ przybyłe </a:t>
            </a:r>
            <a:r>
              <a:rPr lang="en-GB" sz="3000" dirty="0">
                <a:latin typeface="Arabic Typesetting" panose="03020402040406030203" pitchFamily="66" charset="-78"/>
                <a:cs typeface="Arabic Typesetting" panose="03020402040406030203" pitchFamily="66" charset="-78"/>
              </a:rPr>
              <a:t>służby </a:t>
            </a:r>
            <a:r>
              <a:rPr lang="en-GB" sz="3000" dirty="0" err="1">
                <a:latin typeface="Arabic Typesetting" panose="03020402040406030203" pitchFamily="66" charset="-78"/>
                <a:cs typeface="Arabic Typesetting" panose="03020402040406030203" pitchFamily="66" charset="-78"/>
              </a:rPr>
              <a:t>ratownicze</a:t>
            </a:r>
            <a:r>
              <a:rPr lang="pl-PL" sz="3000" dirty="0">
                <a:latin typeface="Arabic Typesetting" panose="03020402040406030203" pitchFamily="66" charset="-78"/>
                <a:cs typeface="Arabic Typesetting" panose="03020402040406030203" pitchFamily="66" charset="-78"/>
              </a:rPr>
              <a:t> muszą mieć możliwość podjechania pod okna budynku samochodami wyposażonymi w </a:t>
            </a:r>
            <a:r>
              <a:rPr lang="en-GB" sz="3000" dirty="0" err="1">
                <a:latin typeface="Arabic Typesetting" panose="03020402040406030203" pitchFamily="66" charset="-78"/>
                <a:cs typeface="Arabic Typesetting" panose="03020402040406030203" pitchFamily="66" charset="-78"/>
              </a:rPr>
              <a:t>wysokościowy</a:t>
            </a:r>
            <a:r>
              <a:rPr lang="en-GB" sz="3000" dirty="0">
                <a:latin typeface="Arabic Typesetting" panose="03020402040406030203" pitchFamily="66" charset="-78"/>
                <a:cs typeface="Arabic Typesetting" panose="03020402040406030203" pitchFamily="66" charset="-78"/>
              </a:rPr>
              <a:t> </a:t>
            </a:r>
            <a:r>
              <a:rPr lang="en-GB" sz="3000" dirty="0" err="1">
                <a:latin typeface="Arabic Typesetting" panose="03020402040406030203" pitchFamily="66" charset="-78"/>
                <a:cs typeface="Arabic Typesetting" panose="03020402040406030203" pitchFamily="66" charset="-78"/>
              </a:rPr>
              <a:t>sprzęt</a:t>
            </a:r>
            <a:r>
              <a:rPr lang="pl-PL" sz="3000" dirty="0">
                <a:latin typeface="Arabic Typesetting" panose="03020402040406030203" pitchFamily="66" charset="-78"/>
                <a:cs typeface="Arabic Typesetting" panose="03020402040406030203" pitchFamily="66" charset="-78"/>
              </a:rPr>
              <a:t> ratowniczy, dzięki któremu ewakuacja osób niepełnosprawnych będzie możliwa.</a:t>
            </a:r>
          </a:p>
        </p:txBody>
      </p:sp>
    </p:spTree>
    <p:extLst>
      <p:ext uri="{BB962C8B-B14F-4D97-AF65-F5344CB8AC3E}">
        <p14:creationId xmlns:p14="http://schemas.microsoft.com/office/powerpoint/2010/main" val="20028599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C52E540-1ED4-DC3B-DA79-341037D0B527}"/>
              </a:ext>
            </a:extLst>
          </p:cNvPr>
          <p:cNvSpPr>
            <a:spLocks noGrp="1"/>
          </p:cNvSpPr>
          <p:nvPr>
            <p:ph type="title"/>
          </p:nvPr>
        </p:nvSpPr>
        <p:spPr>
          <a:xfrm>
            <a:off x="2063288" y="2207088"/>
            <a:ext cx="8065423" cy="1804100"/>
          </a:xfrm>
          <a:ln w="38100">
            <a:solidFill>
              <a:schemeClr val="accent6">
                <a:lumMod val="50000"/>
              </a:schemeClr>
            </a:solidFill>
          </a:ln>
        </p:spPr>
        <p:txBody>
          <a:bodyPr>
            <a:normAutofit/>
          </a:bodyPr>
          <a:lstStyle/>
          <a:p>
            <a:r>
              <a:rPr lang="pl-PL" sz="3100" b="0" i="0" dirty="0">
                <a:effectLst/>
                <a:latin typeface="Arabic Typesetting" panose="03020402040406030203" pitchFamily="66" charset="-78"/>
                <a:cs typeface="Arabic Typesetting" panose="03020402040406030203" pitchFamily="66" charset="-78"/>
              </a:rPr>
              <a:t>Osoby z dysfunkcjami wzroku I</a:t>
            </a:r>
            <a:r>
              <a:rPr lang="en-GB" sz="3100" b="0" i="0" dirty="0">
                <a:effectLst/>
                <a:latin typeface="Arabic Typesetting" panose="03020402040406030203" pitchFamily="66" charset="-78"/>
                <a:cs typeface="Arabic Typesetting" panose="03020402040406030203" pitchFamily="66" charset="-78"/>
              </a:rPr>
              <a:t> </a:t>
            </a:r>
            <a:r>
              <a:rPr lang="pl-PL" sz="3100" b="0" i="0" dirty="0">
                <a:effectLst/>
                <a:latin typeface="Arabic Typesetting" panose="03020402040406030203" pitchFamily="66" charset="-78"/>
                <a:cs typeface="Arabic Typesetting" panose="03020402040406030203" pitchFamily="66" charset="-78"/>
              </a:rPr>
              <a:t>sposoby komunikowania się z nimi</a:t>
            </a:r>
            <a:endParaRPr lang="pl-PL" sz="31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540303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501CA209-2E5B-A21A-DA0F-17B41D357471}"/>
              </a:ext>
            </a:extLst>
          </p:cNvPr>
          <p:cNvSpPr txBox="1"/>
          <p:nvPr/>
        </p:nvSpPr>
        <p:spPr>
          <a:xfrm>
            <a:off x="3777168" y="325446"/>
            <a:ext cx="4637662" cy="477054"/>
          </a:xfrm>
          <a:prstGeom prst="rect">
            <a:avLst/>
          </a:prstGeom>
          <a:noFill/>
        </p:spPr>
        <p:txBody>
          <a:bodyPr wrap="square" rtlCol="0">
            <a:spAutoFit/>
          </a:bodyPr>
          <a:lstStyle/>
          <a:p>
            <a:pPr algn="ctr"/>
            <a:r>
              <a:rPr lang="pl-PL" sz="2500" dirty="0">
                <a:latin typeface="Elephant Pro" pitchFamily="2" charset="0"/>
              </a:rPr>
              <a:t>Przepisy ogólne.</a:t>
            </a:r>
          </a:p>
        </p:txBody>
      </p:sp>
      <p:sp>
        <p:nvSpPr>
          <p:cNvPr id="3" name="pole tekstowe 2">
            <a:extLst>
              <a:ext uri="{FF2B5EF4-FFF2-40B4-BE49-F238E27FC236}">
                <a16:creationId xmlns:a16="http://schemas.microsoft.com/office/drawing/2014/main" id="{3800CE8F-E2B0-2379-FC26-07F5A1AD47A2}"/>
              </a:ext>
            </a:extLst>
          </p:cNvPr>
          <p:cNvSpPr txBox="1"/>
          <p:nvPr/>
        </p:nvSpPr>
        <p:spPr>
          <a:xfrm>
            <a:off x="77890" y="854076"/>
            <a:ext cx="12036219" cy="5678478"/>
          </a:xfrm>
          <a:prstGeom prst="rect">
            <a:avLst/>
          </a:prstGeom>
          <a:noFill/>
        </p:spPr>
        <p:txBody>
          <a:bodyPr wrap="square" rtlCol="0">
            <a:spAutoFit/>
          </a:bodyPr>
          <a:lstStyle/>
          <a:p>
            <a:pPr marL="342900" indent="-342900">
              <a:buFont typeface="Wingdings" pitchFamily="2" charset="2"/>
              <a:buChar char="§"/>
            </a:pPr>
            <a:r>
              <a:rPr lang="pl-PL" sz="2200" b="0" i="0" dirty="0">
                <a:effectLst/>
                <a:latin typeface="Arabic Typesetting" panose="03020402040406030203" pitchFamily="66" charset="-78"/>
                <a:cs typeface="Arabic Typesetting" panose="03020402040406030203" pitchFamily="66" charset="-78"/>
              </a:rPr>
              <a:t>Zgodnie z ustawą Prawo budowlane każdy obiekt budowlany, w tym każdy budynek, powinien być zaprojektowany i wykonany zgodnie z przepisami</a:t>
            </a:r>
            <a:r>
              <a:rPr lang="es-ES" sz="2200" dirty="0">
                <a:latin typeface="Arabic Typesetting" panose="03020402040406030203" pitchFamily="66" charset="-78"/>
                <a:cs typeface="Arabic Typesetting" panose="03020402040406030203" pitchFamily="66" charset="-78"/>
              </a:rPr>
              <a:t> </a:t>
            </a:r>
            <a:r>
              <a:rPr lang="pl-PL" sz="2200" b="0" i="0" dirty="0">
                <a:effectLst/>
                <a:latin typeface="Arabic Typesetting" panose="03020402040406030203" pitchFamily="66" charset="-78"/>
                <a:cs typeface="Arabic Typesetting" panose="03020402040406030203" pitchFamily="66" charset="-78"/>
              </a:rPr>
              <a:t>i zasadami wiedzy technicznej. W przypadku obiektów użyteczności publicznej i budynków mieszkalnych wielorodzinnych ustawa precyzuje, że</a:t>
            </a:r>
            <a:r>
              <a:rPr lang="es-ES" sz="2200" dirty="0">
                <a:latin typeface="Arabic Typesetting" panose="03020402040406030203" pitchFamily="66" charset="-78"/>
                <a:cs typeface="Arabic Typesetting" panose="03020402040406030203" pitchFamily="66" charset="-78"/>
              </a:rPr>
              <a:t> </a:t>
            </a:r>
            <a:r>
              <a:rPr lang="pl-PL" sz="2200" b="0" i="0" dirty="0">
                <a:effectLst/>
                <a:latin typeface="Arabic Typesetting" panose="03020402040406030203" pitchFamily="66" charset="-78"/>
                <a:cs typeface="Arabic Typesetting" panose="03020402040406030203" pitchFamily="66" charset="-78"/>
              </a:rPr>
              <a:t>należy zapewnić niezbędne warunki do korzystania z nich przez osoby z niepełnosprawnościami, w tym osoby starsze, oraz</a:t>
            </a:r>
            <a:r>
              <a:rPr lang="es-ES" sz="2200" b="0" i="0" dirty="0">
                <a:effectLst/>
                <a:latin typeface="Arabic Typesetting" panose="03020402040406030203" pitchFamily="66" charset="-78"/>
                <a:cs typeface="Arabic Typesetting" panose="03020402040406030203" pitchFamily="66" charset="-78"/>
              </a:rPr>
              <a:t> </a:t>
            </a:r>
            <a:r>
              <a:rPr lang="pl-PL" sz="2200" b="0" i="0" dirty="0">
                <a:effectLst/>
                <a:latin typeface="Arabic Typesetting" panose="03020402040406030203" pitchFamily="66" charset="-78"/>
                <a:cs typeface="Arabic Typesetting" panose="03020402040406030203" pitchFamily="66" charset="-78"/>
              </a:rPr>
              <a:t>minimalny udział lokali</a:t>
            </a:r>
            <a:r>
              <a:rPr lang="es-ES" sz="2200" dirty="0">
                <a:latin typeface="Arabic Typesetting" panose="03020402040406030203" pitchFamily="66" charset="-78"/>
                <a:cs typeface="Arabic Typesetting" panose="03020402040406030203" pitchFamily="66" charset="-78"/>
              </a:rPr>
              <a:t> </a:t>
            </a:r>
            <a:r>
              <a:rPr lang="pl-PL" sz="2200" b="0" i="0" dirty="0">
                <a:effectLst/>
                <a:latin typeface="Arabic Typesetting" panose="03020402040406030203" pitchFamily="66" charset="-78"/>
                <a:cs typeface="Arabic Typesetting" panose="03020402040406030203" pitchFamily="66" charset="-78"/>
              </a:rPr>
              <a:t>mieszkalnych dostępnych dla takich osób w ogólnej licznie lokali mieszkalnych w budynku wielorodzinnym. Opis dostępności powinien się znaleźć</a:t>
            </a:r>
            <a:r>
              <a:rPr lang="es-ES" sz="2200" dirty="0">
                <a:latin typeface="Arabic Typesetting" panose="03020402040406030203" pitchFamily="66" charset="-78"/>
                <a:cs typeface="Arabic Typesetting" panose="03020402040406030203" pitchFamily="66" charset="-78"/>
              </a:rPr>
              <a:t> </a:t>
            </a:r>
            <a:r>
              <a:rPr lang="pl-PL" sz="2200" b="0" i="0" dirty="0">
                <a:effectLst/>
                <a:latin typeface="Arabic Typesetting" panose="03020402040406030203" pitchFamily="66" charset="-78"/>
                <a:cs typeface="Arabic Typesetting" panose="03020402040406030203" pitchFamily="66" charset="-78"/>
              </a:rPr>
              <a:t>w projekcie budowlanym w części zawierającej projekt architektoniczno-budowlany obiektu.</a:t>
            </a:r>
            <a:endParaRPr lang="pl-PL" sz="2200" dirty="0">
              <a:effectLst/>
              <a:latin typeface="Arabic Typesetting" panose="03020402040406030203" pitchFamily="66" charset="-78"/>
              <a:cs typeface="Arabic Typesetting" panose="03020402040406030203" pitchFamily="66" charset="-78"/>
            </a:endParaRPr>
          </a:p>
          <a:p>
            <a:pPr marL="342900" indent="-342900">
              <a:lnSpc>
                <a:spcPct val="150000"/>
              </a:lnSpc>
              <a:buFont typeface="Wingdings" pitchFamily="2" charset="2"/>
              <a:buChar char="§"/>
            </a:pPr>
            <a:r>
              <a:rPr lang="pl-PL" sz="2200" b="0" i="0" dirty="0">
                <a:effectLst/>
                <a:latin typeface="Arabic Typesetting" panose="03020402040406030203" pitchFamily="66" charset="-78"/>
                <a:cs typeface="Arabic Typesetting" panose="03020402040406030203" pitchFamily="66" charset="-78"/>
              </a:rPr>
              <a:t>Warto również podkreślić, że każda zmiana warunków niezbędnych do korzystania z obiektu przez osoby z niepełnosprawnościami jest uznawana</a:t>
            </a:r>
            <a:endParaRPr lang="pl-PL" sz="2200" dirty="0">
              <a:effectLst/>
              <a:latin typeface="Arabic Typesetting" panose="03020402040406030203" pitchFamily="66" charset="-78"/>
              <a:cs typeface="Arabic Typesetting" panose="03020402040406030203" pitchFamily="66" charset="-78"/>
            </a:endParaRPr>
          </a:p>
          <a:p>
            <a:r>
              <a:rPr lang="pl-PL" sz="2200" b="0" i="0" dirty="0">
                <a:effectLst/>
                <a:latin typeface="Arabic Typesetting" panose="03020402040406030203" pitchFamily="66" charset="-78"/>
                <a:cs typeface="Arabic Typesetting" panose="03020402040406030203" pitchFamily="66" charset="-78"/>
              </a:rPr>
              <a:t>za istotne odstąpienie od zatwierdzonego projektu i wymaga uzyskania decyzji o zmianie pozwolenia na budowę oraz ponownego zgłoszenia.</a:t>
            </a:r>
            <a:endParaRPr lang="pl-PL" sz="2200" dirty="0">
              <a:effectLst/>
              <a:latin typeface="Arabic Typesetting" panose="03020402040406030203" pitchFamily="66" charset="-78"/>
              <a:cs typeface="Arabic Typesetting" panose="03020402040406030203" pitchFamily="66" charset="-78"/>
            </a:endParaRPr>
          </a:p>
          <a:p>
            <a:r>
              <a:rPr lang="pl-PL" sz="2200" b="0" i="0" dirty="0">
                <a:effectLst/>
                <a:latin typeface="Arabic Typesetting" panose="03020402040406030203" pitchFamily="66" charset="-78"/>
                <a:cs typeface="Arabic Typesetting" panose="03020402040406030203" pitchFamily="66" charset="-78"/>
              </a:rPr>
              <a:t>Warunki te podlegają również kontroli organu nadzoru budowlanego podczas odbioru budynku.</a:t>
            </a:r>
            <a:endParaRPr lang="pl-PL" sz="2200" dirty="0">
              <a:effectLst/>
              <a:latin typeface="Arabic Typesetting" panose="03020402040406030203" pitchFamily="66" charset="-78"/>
              <a:cs typeface="Arabic Typesetting" panose="03020402040406030203" pitchFamily="66" charset="-78"/>
            </a:endParaRPr>
          </a:p>
          <a:p>
            <a:pPr marL="342900" indent="-342900">
              <a:lnSpc>
                <a:spcPct val="150000"/>
              </a:lnSpc>
              <a:buFont typeface="Wingdings" pitchFamily="2" charset="2"/>
              <a:buChar char="§"/>
            </a:pPr>
            <a:r>
              <a:rPr lang="pl-PL" sz="2200" b="0" i="0" dirty="0">
                <a:effectLst/>
                <a:latin typeface="Arabic Typesetting" panose="03020402040406030203" pitchFamily="66" charset="-78"/>
                <a:cs typeface="Arabic Typesetting" panose="03020402040406030203" pitchFamily="66" charset="-78"/>
              </a:rPr>
              <a:t>Z powyższego wynika, że zarówno wielorodzinne budynki mieszkalne, jak i wszystkie budynki użyteczności publicznej powinny zostać</a:t>
            </a:r>
            <a:endParaRPr lang="pl-PL" sz="2200" dirty="0">
              <a:effectLst/>
              <a:latin typeface="Arabic Typesetting" panose="03020402040406030203" pitchFamily="66" charset="-78"/>
              <a:cs typeface="Arabic Typesetting" panose="03020402040406030203" pitchFamily="66" charset="-78"/>
            </a:endParaRPr>
          </a:p>
          <a:p>
            <a:r>
              <a:rPr lang="pl-PL" sz="2200" b="0" i="0" dirty="0">
                <a:effectLst/>
                <a:latin typeface="Arabic Typesetting" panose="03020402040406030203" pitchFamily="66" charset="-78"/>
                <a:cs typeface="Arabic Typesetting" panose="03020402040406030203" pitchFamily="66" charset="-78"/>
              </a:rPr>
              <a:t>zaprojektowane i wykonane uniwersalnie, czyli w sposób dostępny, umożliwiający korzystanie z nich wszystkim osobom – w tym osobom z</a:t>
            </a:r>
            <a:endParaRPr lang="pl-PL" sz="2200" dirty="0">
              <a:effectLst/>
              <a:latin typeface="Arabic Typesetting" panose="03020402040406030203" pitchFamily="66" charset="-78"/>
              <a:cs typeface="Arabic Typesetting" panose="03020402040406030203" pitchFamily="66" charset="-78"/>
            </a:endParaRPr>
          </a:p>
          <a:p>
            <a:r>
              <a:rPr lang="pl-PL" sz="2200" b="0" i="0" dirty="0">
                <a:effectLst/>
                <a:latin typeface="Arabic Typesetting" panose="03020402040406030203" pitchFamily="66" charset="-78"/>
                <a:cs typeface="Arabic Typesetting" panose="03020402040406030203" pitchFamily="66" charset="-78"/>
              </a:rPr>
              <a:t>niepełnosprawnościami. Jest to szczególnie istotne w kontekście sytuacji kryzysowych, w których konieczna jest ewakuacja, np. w razie pożaru.</a:t>
            </a:r>
            <a:endParaRPr lang="pl-PL" sz="2200" dirty="0">
              <a:effectLst/>
              <a:latin typeface="Arabic Typesetting" panose="03020402040406030203" pitchFamily="66" charset="-78"/>
              <a:cs typeface="Arabic Typesetting" panose="03020402040406030203" pitchFamily="66" charset="-78"/>
            </a:endParaRPr>
          </a:p>
          <a:p>
            <a:pPr marL="342900" indent="-342900">
              <a:lnSpc>
                <a:spcPct val="150000"/>
              </a:lnSpc>
              <a:buFont typeface="Wingdings" pitchFamily="2" charset="2"/>
              <a:buChar char="§"/>
            </a:pPr>
            <a:r>
              <a:rPr lang="pl-PL" sz="2200" b="0" i="0" dirty="0">
                <a:effectLst/>
                <a:latin typeface="Arabic Typesetting" panose="03020402040406030203" pitchFamily="66" charset="-78"/>
                <a:cs typeface="Arabic Typesetting" panose="03020402040406030203" pitchFamily="66" charset="-78"/>
              </a:rPr>
              <a:t>Bezpieczeństwo pożarowe i dostępność obiektu są uwzględnione w siedmiu podstawowych wymaganiach stawianych przez przepisy europejskie</a:t>
            </a:r>
            <a:endParaRPr lang="pl-PL" sz="2200" dirty="0">
              <a:effectLst/>
              <a:latin typeface="Arabic Typesetting" panose="03020402040406030203" pitchFamily="66" charset="-78"/>
              <a:cs typeface="Arabic Typesetting" panose="03020402040406030203" pitchFamily="66" charset="-78"/>
            </a:endParaRPr>
          </a:p>
          <a:p>
            <a:r>
              <a:rPr lang="pl-PL" sz="2200" b="0" i="0" dirty="0">
                <a:effectLst/>
                <a:latin typeface="Arabic Typesetting" panose="03020402040406030203" pitchFamily="66" charset="-78"/>
                <a:cs typeface="Arabic Typesetting" panose="03020402040406030203" pitchFamily="66" charset="-78"/>
              </a:rPr>
              <a:t>(CPR) [4] i powtórzonych przez przepisy krajowe [3, 6]. Oznacza to m.in. zapewnienie możliwości opuszczenia obiektu przez wszystkie osoby</a:t>
            </a:r>
            <a:endParaRPr lang="pl-PL" sz="2200" dirty="0">
              <a:effectLst/>
              <a:latin typeface="Arabic Typesetting" panose="03020402040406030203" pitchFamily="66" charset="-78"/>
              <a:cs typeface="Arabic Typesetting" panose="03020402040406030203" pitchFamily="66" charset="-78"/>
            </a:endParaRPr>
          </a:p>
          <a:p>
            <a:r>
              <a:rPr lang="pl-PL" sz="2200" b="0" i="0" dirty="0">
                <a:effectLst/>
                <a:latin typeface="Arabic Typesetting" panose="03020402040406030203" pitchFamily="66" charset="-78"/>
                <a:cs typeface="Arabic Typesetting" panose="03020402040406030203" pitchFamily="66" charset="-78"/>
              </a:rPr>
              <a:t>znajdujące się wewnątrz lub uratowanie ich w inny sposób.</a:t>
            </a:r>
            <a:endParaRPr lang="pl-PL" sz="2200" dirty="0">
              <a:effectLst/>
              <a:latin typeface="Arabic Typesetting" panose="03020402040406030203" pitchFamily="66" charset="-78"/>
              <a:cs typeface="Arabic Typesetting" panose="03020402040406030203" pitchFamily="66" charset="-78"/>
            </a:endParaRPr>
          </a:p>
          <a:p>
            <a:pPr algn="l"/>
            <a:endParaRPr lang="pl-PL" sz="22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2929100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B03AD147-239C-C5C7-0E71-15A39E9094C5}"/>
              </a:ext>
            </a:extLst>
          </p:cNvPr>
          <p:cNvSpPr txBox="1"/>
          <p:nvPr/>
        </p:nvSpPr>
        <p:spPr>
          <a:xfrm>
            <a:off x="0" y="88020"/>
            <a:ext cx="12191999" cy="6894195"/>
          </a:xfrm>
          <a:prstGeom prst="rect">
            <a:avLst/>
          </a:prstGeom>
          <a:noFill/>
        </p:spPr>
        <p:txBody>
          <a:bodyPr wrap="square" rtlCol="0">
            <a:spAutoFit/>
          </a:bodyPr>
          <a:lstStyle/>
          <a:p>
            <a:pPr marL="342900" indent="-342900" algn="l">
              <a:buFont typeface="+mj-lt"/>
              <a:buAutoNum type="arabicPeriod"/>
            </a:pPr>
            <a:r>
              <a:rPr lang="pl-PL" sz="2600" dirty="0">
                <a:latin typeface="Arabic Typesetting" panose="03020402040406030203" pitchFamily="66" charset="-78"/>
                <a:cs typeface="Arabic Typesetting" panose="03020402040406030203" pitchFamily="66" charset="-78"/>
              </a:rPr>
              <a:t>Podczas ewakuacji, zanim nawiążesz kontakt fizyczny, uprzedź o tym osobę niewidomą. Rozpocznij od nawiązania kontaktu słownego. </a:t>
            </a:r>
            <a:r>
              <a:rPr lang="en-GB" sz="2600" dirty="0" err="1">
                <a:latin typeface="Arabic Typesetting" panose="03020402040406030203" pitchFamily="66" charset="-78"/>
                <a:cs typeface="Arabic Typesetting" panose="03020402040406030203" pitchFamily="66" charset="-78"/>
              </a:rPr>
              <a:t>Wymień</a:t>
            </a:r>
            <a:r>
              <a:rPr lang="en-GB" sz="2600" dirty="0">
                <a:latin typeface="Arabic Typesetting" panose="03020402040406030203" pitchFamily="66" charset="-78"/>
                <a:cs typeface="Arabic Typesetting" panose="03020402040406030203" pitchFamily="66" charset="-78"/>
              </a:rPr>
              <a:t> </a:t>
            </a:r>
            <a:r>
              <a:rPr lang="en-GB" sz="2600" dirty="0" err="1">
                <a:latin typeface="Arabic Typesetting" panose="03020402040406030203" pitchFamily="66" charset="-78"/>
                <a:cs typeface="Arabic Typesetting" panose="03020402040406030203" pitchFamily="66" charset="-78"/>
              </a:rPr>
              <a:t>swoje</a:t>
            </a:r>
            <a:r>
              <a:rPr lang="pl-PL" sz="2600" dirty="0">
                <a:latin typeface="Arabic Typesetting" panose="03020402040406030203" pitchFamily="66" charset="-78"/>
                <a:cs typeface="Arabic Typesetting" panose="03020402040406030203" pitchFamily="66" charset="-78"/>
              </a:rPr>
              <a:t> imię i koniecznie powiedz co się dzieje.</a:t>
            </a:r>
            <a:endParaRPr lang="en-GB" sz="2600" dirty="0">
              <a:latin typeface="Arabic Typesetting" panose="03020402040406030203" pitchFamily="66" charset="-78"/>
              <a:cs typeface="Arabic Typesetting" panose="03020402040406030203" pitchFamily="66" charset="-78"/>
            </a:endParaRPr>
          </a:p>
          <a:p>
            <a:pPr marL="342900" indent="-342900" algn="l">
              <a:buFont typeface="+mj-lt"/>
              <a:buAutoNum type="arabicPeriod"/>
            </a:pPr>
            <a:r>
              <a:rPr lang="pl-PL" sz="2600" dirty="0">
                <a:latin typeface="Arabic Typesetting" panose="03020402040406030203" pitchFamily="66" charset="-78"/>
                <a:cs typeface="Arabic Typesetting" panose="03020402040406030203" pitchFamily="66" charset="-78"/>
              </a:rPr>
              <a:t>Osoby niewidome korzystają ze swoich rąk dla utrzymywania równowagi, więc nie chwytaj jej za rękę, nie szarp, nie łap za laskę, nie popychaj inie przesuwaj. Jeśli chcesz taką osobę poprowadzić, zaproponuj jej swoje ramię. Wówczas stanie ona za tobą i chwyci cię dłonią nieco </a:t>
            </a:r>
            <a:r>
              <a:rPr lang="en-GB" sz="2600" dirty="0" err="1">
                <a:latin typeface="Arabic Typesetting" panose="03020402040406030203" pitchFamily="66" charset="-78"/>
                <a:cs typeface="Arabic Typesetting" panose="03020402040406030203" pitchFamily="66" charset="-78"/>
              </a:rPr>
              <a:t>powyżej</a:t>
            </a:r>
            <a:r>
              <a:rPr lang="en-GB" sz="2600" dirty="0">
                <a:latin typeface="Arabic Typesetting" panose="03020402040406030203" pitchFamily="66" charset="-78"/>
                <a:cs typeface="Arabic Typesetting" panose="03020402040406030203" pitchFamily="66" charset="-78"/>
              </a:rPr>
              <a:t> </a:t>
            </a:r>
            <a:r>
              <a:rPr lang="en-GB" sz="2600" dirty="0" err="1">
                <a:latin typeface="Arabic Typesetting" panose="03020402040406030203" pitchFamily="66" charset="-78"/>
                <a:cs typeface="Arabic Typesetting" panose="03020402040406030203" pitchFamily="66" charset="-78"/>
              </a:rPr>
              <a:t>łokcia</a:t>
            </a:r>
            <a:r>
              <a:rPr lang="pl-PL" sz="2600" dirty="0">
                <a:latin typeface="Arabic Typesetting" panose="03020402040406030203" pitchFamily="66" charset="-78"/>
                <a:cs typeface="Arabic Typesetting" panose="03020402040406030203" pitchFamily="66" charset="-78"/>
              </a:rPr>
              <a:t>. Cztery palce wsunie pomiędzy twoją rękę i tułów, a kciukiem obejmie ramię z zewnątrz. W ten sposób osoba niewidoma będzie </a:t>
            </a:r>
            <a:r>
              <a:rPr lang="en-GB" sz="2600" dirty="0">
                <a:latin typeface="Arabic Typesetting" panose="03020402040406030203" pitchFamily="66" charset="-78"/>
                <a:cs typeface="Arabic Typesetting" panose="03020402040406030203" pitchFamily="66" charset="-78"/>
              </a:rPr>
              <a:t>mogła </a:t>
            </a:r>
            <a:r>
              <a:rPr lang="en-GB" sz="2600" dirty="0" err="1">
                <a:latin typeface="Arabic Typesetting" panose="03020402040406030203" pitchFamily="66" charset="-78"/>
                <a:cs typeface="Arabic Typesetting" panose="03020402040406030203" pitchFamily="66" charset="-78"/>
              </a:rPr>
              <a:t>doskonale</a:t>
            </a:r>
            <a:r>
              <a:rPr lang="pl-PL" sz="2600" dirty="0">
                <a:latin typeface="Arabic Typesetting" panose="03020402040406030203" pitchFamily="66" charset="-78"/>
                <a:cs typeface="Arabic Typesetting" panose="03020402040406030203" pitchFamily="66" charset="-78"/>
              </a:rPr>
              <a:t> orientować się, jakie ruchy wykonujesz.</a:t>
            </a:r>
            <a:endParaRPr lang="en-GB" sz="2600" dirty="0">
              <a:latin typeface="Arabic Typesetting" panose="03020402040406030203" pitchFamily="66" charset="-78"/>
              <a:cs typeface="Arabic Typesetting" panose="03020402040406030203" pitchFamily="66" charset="-78"/>
            </a:endParaRPr>
          </a:p>
          <a:p>
            <a:pPr marL="342900" indent="-342900" algn="l">
              <a:buFont typeface="+mj-lt"/>
              <a:buAutoNum type="arabicPeriod"/>
            </a:pPr>
            <a:r>
              <a:rPr lang="pl-PL" sz="2600" dirty="0">
                <a:latin typeface="Arabic Typesetting" panose="03020402040406030203" pitchFamily="66" charset="-78"/>
                <a:cs typeface="Arabic Typesetting" panose="03020402040406030203" pitchFamily="66" charset="-78"/>
              </a:rPr>
              <a:t> Pamiętaj, że poruszając się z osobą niewidomą, asystent zawsze i wszędzie idzie pierwszy, a osoba niewidoma pół kroku za nim.</a:t>
            </a:r>
            <a:endParaRPr lang="en-GB" sz="2600" dirty="0">
              <a:latin typeface="Arabic Typesetting" panose="03020402040406030203" pitchFamily="66" charset="-78"/>
              <a:cs typeface="Arabic Typesetting" panose="03020402040406030203" pitchFamily="66" charset="-78"/>
            </a:endParaRPr>
          </a:p>
          <a:p>
            <a:pPr marL="342900" indent="-342900" algn="l">
              <a:buFont typeface="+mj-lt"/>
              <a:buAutoNum type="arabicPeriod"/>
            </a:pPr>
            <a:r>
              <a:rPr lang="pl-PL" sz="2600" dirty="0">
                <a:latin typeface="Arabic Typesetting" panose="03020402040406030203" pitchFamily="66" charset="-78"/>
                <a:cs typeface="Arabic Typesetting" panose="03020402040406030203" pitchFamily="66" charset="-78"/>
              </a:rPr>
              <a:t>Pamiętaj, aby obserwować nie tylko ziemię przed sobą i osobą niewidomą, ale także przestrzeń obejmującą tułów i głowę osoby niewidomej.Chodzi o to, abyście nie zahaczyli o jakiekolwiek elementy wiszące, stojące, wystające poza obrys budynku, etc.</a:t>
            </a:r>
            <a:endParaRPr lang="en-GB" sz="2600" dirty="0">
              <a:latin typeface="Arabic Typesetting" panose="03020402040406030203" pitchFamily="66" charset="-78"/>
              <a:cs typeface="Arabic Typesetting" panose="03020402040406030203" pitchFamily="66" charset="-78"/>
            </a:endParaRPr>
          </a:p>
          <a:p>
            <a:pPr marL="342900" indent="-342900" algn="l">
              <a:buFont typeface="+mj-lt"/>
              <a:buAutoNum type="arabicPeriod"/>
            </a:pPr>
            <a:r>
              <a:rPr lang="pl-PL" sz="2600" dirty="0">
                <a:latin typeface="Arabic Typesetting" panose="03020402040406030203" pitchFamily="66" charset="-78"/>
                <a:cs typeface="Arabic Typesetting" panose="03020402040406030203" pitchFamily="66" charset="-78"/>
              </a:rPr>
              <a:t>Jeżeli znajdziecie się w ciasnej przestrzeni (np. w wąskich drzwiach), zasygnalizuj to osobie niewidomej słownie oraz przez wysunięcie łokcia </a:t>
            </a:r>
            <a:r>
              <a:rPr lang="pl-PL" sz="2600" dirty="0" err="1">
                <a:latin typeface="Arabic Typesetting" panose="03020402040406030203" pitchFamily="66" charset="-78"/>
                <a:cs typeface="Arabic Typesetting" panose="03020402040406030203" pitchFamily="66" charset="-78"/>
              </a:rPr>
              <a:t>wtył</a:t>
            </a:r>
            <a:r>
              <a:rPr lang="pl-PL" sz="2600" dirty="0">
                <a:latin typeface="Arabic Typesetting" panose="03020402040406030203" pitchFamily="66" charset="-78"/>
                <a:cs typeface="Arabic Typesetting" panose="03020402040406030203" pitchFamily="66" charset="-78"/>
              </a:rPr>
              <a:t>. Wówczas osoba niewidoma schowa się za twoimi plecami i będziecie mogli pokonać drogę „gęsiego”. Idąc, koniecznie opisuj otoczenie I</a:t>
            </a:r>
            <a:r>
              <a:rPr lang="en-GB" sz="2600" dirty="0">
                <a:latin typeface="Arabic Typesetting" panose="03020402040406030203" pitchFamily="66" charset="-78"/>
                <a:cs typeface="Arabic Typesetting" panose="03020402040406030203" pitchFamily="66" charset="-78"/>
              </a:rPr>
              <a:t> </a:t>
            </a:r>
            <a:r>
              <a:rPr lang="pl-PL" sz="2600" dirty="0">
                <a:latin typeface="Arabic Typesetting" panose="03020402040406030203" pitchFamily="66" charset="-78"/>
                <a:cs typeface="Arabic Typesetting" panose="03020402040406030203" pitchFamily="66" charset="-78"/>
              </a:rPr>
              <a:t>wskazuj przeszkody, np. schody „w górę”, „w dół”.</a:t>
            </a:r>
            <a:endParaRPr lang="en-GB" sz="2600" dirty="0">
              <a:latin typeface="Arabic Typesetting" panose="03020402040406030203" pitchFamily="66" charset="-78"/>
              <a:cs typeface="Arabic Typesetting" panose="03020402040406030203" pitchFamily="66" charset="-78"/>
            </a:endParaRPr>
          </a:p>
          <a:p>
            <a:pPr marL="342900" indent="-342900" algn="l">
              <a:buFont typeface="+mj-lt"/>
              <a:buAutoNum type="arabicPeriod"/>
            </a:pPr>
            <a:r>
              <a:rPr lang="pl-PL" sz="2600" dirty="0">
                <a:latin typeface="Arabic Typesetting" panose="03020402040406030203" pitchFamily="66" charset="-78"/>
                <a:cs typeface="Arabic Typesetting" panose="03020402040406030203" pitchFamily="66" charset="-78"/>
              </a:rPr>
              <a:t> Jeżeli musicie przejść przez drzwi, osoba niewidoma powinna znaleźć się po stronie zawiasów. Poinformuj odpowiednio wcześniej o </a:t>
            </a:r>
            <a:r>
              <a:rPr lang="en-GB" sz="2600" dirty="0" err="1">
                <a:latin typeface="Arabic Typesetting" panose="03020402040406030203" pitchFamily="66" charset="-78"/>
                <a:cs typeface="Arabic Typesetting" panose="03020402040406030203" pitchFamily="66" charset="-78"/>
              </a:rPr>
              <a:t>takim</a:t>
            </a:r>
            <a:r>
              <a:rPr lang="en-GB" sz="2600" dirty="0">
                <a:latin typeface="Arabic Typesetting" panose="03020402040406030203" pitchFamily="66" charset="-78"/>
                <a:cs typeface="Arabic Typesetting" panose="03020402040406030203" pitchFamily="66" charset="-78"/>
              </a:rPr>
              <a:t> </a:t>
            </a:r>
            <a:r>
              <a:rPr lang="en-GB" sz="2600" dirty="0" err="1">
                <a:latin typeface="Arabic Typesetting" panose="03020402040406030203" pitchFamily="66" charset="-78"/>
                <a:cs typeface="Arabic Typesetting" panose="03020402040406030203" pitchFamily="66" charset="-78"/>
              </a:rPr>
              <a:t>manewrze</a:t>
            </a:r>
            <a:r>
              <a:rPr lang="pl-PL" sz="2600" dirty="0">
                <a:latin typeface="Arabic Typesetting" panose="03020402040406030203" pitchFamily="66" charset="-78"/>
                <a:cs typeface="Arabic Typesetting" panose="03020402040406030203" pitchFamily="66" charset="-78"/>
              </a:rPr>
              <a:t> I konieczności zmiany trzymanego ramienia. Ty otwierasz drzwi, a osoba niewidoma, zabezpieczając swoją twarz wolną ręką, </a:t>
            </a:r>
            <a:r>
              <a:rPr lang="en-GB" sz="2600" dirty="0" err="1">
                <a:latin typeface="Arabic Typesetting" panose="03020402040406030203" pitchFamily="66" charset="-78"/>
                <a:cs typeface="Arabic Typesetting" panose="03020402040406030203" pitchFamily="66" charset="-78"/>
              </a:rPr>
              <a:t>złapie</a:t>
            </a:r>
            <a:r>
              <a:rPr lang="en-GB" sz="2600" dirty="0">
                <a:latin typeface="Arabic Typesetting" panose="03020402040406030203" pitchFamily="66" charset="-78"/>
                <a:cs typeface="Arabic Typesetting" panose="03020402040406030203" pitchFamily="66" charset="-78"/>
              </a:rPr>
              <a:t> </a:t>
            </a:r>
            <a:r>
              <a:rPr lang="en-GB" sz="2600" dirty="0" err="1">
                <a:latin typeface="Arabic Typesetting" panose="03020402040406030203" pitchFamily="66" charset="-78"/>
                <a:cs typeface="Arabic Typesetting" panose="03020402040406030203" pitchFamily="66" charset="-78"/>
              </a:rPr>
              <a:t>skrzydło</a:t>
            </a:r>
            <a:r>
              <a:rPr lang="pl-PL" sz="2600" dirty="0">
                <a:latin typeface="Arabic Typesetting" panose="03020402040406030203" pitchFamily="66" charset="-78"/>
                <a:cs typeface="Arabic Typesetting" panose="03020402040406030203" pitchFamily="66" charset="-78"/>
              </a:rPr>
              <a:t>, a następnie sama je zamknie.</a:t>
            </a:r>
          </a:p>
        </p:txBody>
      </p:sp>
    </p:spTree>
    <p:extLst>
      <p:ext uri="{BB962C8B-B14F-4D97-AF65-F5344CB8AC3E}">
        <p14:creationId xmlns:p14="http://schemas.microsoft.com/office/powerpoint/2010/main" val="33815496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id="{7EB32C4A-38DF-C7B2-B96A-0FBFC2D12377}"/>
              </a:ext>
            </a:extLst>
          </p:cNvPr>
          <p:cNvSpPr txBox="1"/>
          <p:nvPr/>
        </p:nvSpPr>
        <p:spPr>
          <a:xfrm>
            <a:off x="262979" y="1443841"/>
            <a:ext cx="5833021" cy="397031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pl-PL" sz="2800" dirty="0">
                <a:latin typeface="Arabic Typesetting" panose="03020402040406030203" pitchFamily="66" charset="-78"/>
                <a:cs typeface="Arabic Typesetting" panose="03020402040406030203" pitchFamily="66" charset="-78"/>
              </a:rPr>
              <a:t>Osoba niewidoma nie ma potrzeby wieszać się na twoim ramieniu, ani bardzo mocno zaciskać dłoni.</a:t>
            </a:r>
            <a:endParaRPr lang="en-GB" sz="2800" dirty="0">
              <a:latin typeface="Arabic Typesetting" panose="03020402040406030203" pitchFamily="66" charset="-78"/>
              <a:cs typeface="Arabic Typesetting" panose="03020402040406030203" pitchFamily="66" charset="-78"/>
            </a:endParaRPr>
          </a:p>
          <a:p>
            <a:pPr algn="just"/>
            <a:endParaRPr lang="en-GB" sz="2800" dirty="0">
              <a:latin typeface="Arabic Typesetting" panose="03020402040406030203" pitchFamily="66" charset="-78"/>
              <a:cs typeface="Arabic Typesetting" panose="03020402040406030203" pitchFamily="66" charset="-78"/>
            </a:endParaRPr>
          </a:p>
          <a:p>
            <a:pPr algn="just"/>
            <a:r>
              <a:rPr lang="pl-PL" sz="2800" dirty="0">
                <a:latin typeface="Arabic Typesetting" panose="03020402040406030203" pitchFamily="66" charset="-78"/>
                <a:cs typeface="Arabic Typesetting" panose="03020402040406030203" pitchFamily="66" charset="-78"/>
              </a:rPr>
              <a:t>Jeśli chcesz ostrzec osobę niewidomą, zrób to w sposób konkretny.</a:t>
            </a:r>
            <a:endParaRPr lang="en-GB" sz="2800" dirty="0">
              <a:latin typeface="Arabic Typesetting" panose="03020402040406030203" pitchFamily="66" charset="-78"/>
              <a:cs typeface="Arabic Typesetting" panose="03020402040406030203" pitchFamily="66" charset="-78"/>
            </a:endParaRPr>
          </a:p>
          <a:p>
            <a:pPr algn="just"/>
            <a:endParaRPr lang="en-GB" sz="2800" dirty="0">
              <a:latin typeface="Arabic Typesetting" panose="03020402040406030203" pitchFamily="66" charset="-78"/>
              <a:cs typeface="Arabic Typesetting" panose="03020402040406030203" pitchFamily="66" charset="-78"/>
            </a:endParaRPr>
          </a:p>
          <a:p>
            <a:pPr algn="just"/>
            <a:r>
              <a:rPr lang="pl-PL" sz="2800" b="1" dirty="0">
                <a:latin typeface="Arabic Typesetting" panose="03020402040406030203" pitchFamily="66" charset="-78"/>
                <a:cs typeface="Arabic Typesetting" panose="03020402040406030203" pitchFamily="66" charset="-78"/>
              </a:rPr>
              <a:t> Sam okrzyk „uważaj!” nie pozwoli osobie niewidomej zorientować się, czy ma się zatrzymać, uciekać,</a:t>
            </a:r>
            <a:r>
              <a:rPr lang="en-GB" sz="2800" b="1" dirty="0">
                <a:latin typeface="Arabic Typesetting" panose="03020402040406030203" pitchFamily="66" charset="-78"/>
                <a:cs typeface="Arabic Typesetting" panose="03020402040406030203" pitchFamily="66" charset="-78"/>
              </a:rPr>
              <a:t> </a:t>
            </a:r>
            <a:r>
              <a:rPr lang="pl-PL" sz="2800" b="1" dirty="0">
                <a:latin typeface="Arabic Typesetting" panose="03020402040406030203" pitchFamily="66" charset="-78"/>
                <a:cs typeface="Arabic Typesetting" panose="03020402040406030203" pitchFamily="66" charset="-78"/>
              </a:rPr>
              <a:t>pochylić, czy coś przeskoczyć.</a:t>
            </a:r>
          </a:p>
        </p:txBody>
      </p:sp>
      <p:pic>
        <p:nvPicPr>
          <p:cNvPr id="5" name="Obraz 4">
            <a:extLst>
              <a:ext uri="{FF2B5EF4-FFF2-40B4-BE49-F238E27FC236}">
                <a16:creationId xmlns:a16="http://schemas.microsoft.com/office/drawing/2014/main" id="{BE9705A6-C550-BF91-033F-71FC7E15A6BD}"/>
              </a:ext>
            </a:extLst>
          </p:cNvPr>
          <p:cNvPicPr>
            <a:picLocks noChangeAspect="1"/>
          </p:cNvPicPr>
          <p:nvPr/>
        </p:nvPicPr>
        <p:blipFill>
          <a:blip r:embed="rId2"/>
          <a:stretch>
            <a:fillRect/>
          </a:stretch>
        </p:blipFill>
        <p:spPr>
          <a:xfrm>
            <a:off x="6236832" y="0"/>
            <a:ext cx="7611894" cy="6858000"/>
          </a:xfrm>
          <a:prstGeom prst="rect">
            <a:avLst/>
          </a:prstGeom>
        </p:spPr>
      </p:pic>
    </p:spTree>
    <p:extLst>
      <p:ext uri="{BB962C8B-B14F-4D97-AF65-F5344CB8AC3E}">
        <p14:creationId xmlns:p14="http://schemas.microsoft.com/office/powerpoint/2010/main" val="28060241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4F5069E2-AA7F-49D8-E329-47BF690771F0}"/>
              </a:ext>
            </a:extLst>
          </p:cNvPr>
          <p:cNvSpPr txBox="1"/>
          <p:nvPr/>
        </p:nvSpPr>
        <p:spPr>
          <a:xfrm>
            <a:off x="236396" y="1018515"/>
            <a:ext cx="11719207" cy="4401205"/>
          </a:xfrm>
          <a:prstGeom prst="rect">
            <a:avLst/>
          </a:prstGeom>
          <a:noFill/>
        </p:spPr>
        <p:txBody>
          <a:bodyPr wrap="square" rtlCol="0">
            <a:spAutoFit/>
          </a:bodyPr>
          <a:lstStyle/>
          <a:p>
            <a:pPr algn="l"/>
            <a:r>
              <a:rPr lang="pl-PL" sz="2800" dirty="0">
                <a:latin typeface="Arabic Typesetting" panose="03020402040406030203" pitchFamily="66" charset="-78"/>
                <a:cs typeface="Arabic Typesetting" panose="03020402040406030203" pitchFamily="66" charset="-78"/>
              </a:rPr>
              <a:t>Podczas ewakuacji osób z dysfunkcjami wzroku należy pamiętać, że:</a:t>
            </a:r>
            <a:endParaRPr lang="en-GB" sz="2800" dirty="0">
              <a:latin typeface="Arabic Typesetting" panose="03020402040406030203" pitchFamily="66" charset="-78"/>
              <a:cs typeface="Arabic Typesetting" panose="03020402040406030203" pitchFamily="66" charset="-78"/>
            </a:endParaRPr>
          </a:p>
          <a:p>
            <a:pPr marL="342900" indent="-342900" algn="l">
              <a:buFont typeface="+mj-lt"/>
              <a:buAutoNum type="arabicPeriod"/>
            </a:pPr>
            <a:r>
              <a:rPr lang="pl-PL" sz="2800" dirty="0">
                <a:latin typeface="Arabic Typesetting" panose="03020402040406030203" pitchFamily="66" charset="-78"/>
                <a:cs typeface="Arabic Typesetting" panose="03020402040406030203" pitchFamily="66" charset="-78"/>
              </a:rPr>
              <a:t>u osób tych, zmiany zachodzące w szybkim tempie powodują dezorientację, panikę, stres, niechęć </a:t>
            </a:r>
            <a:r>
              <a:rPr lang="en-GB" sz="2800" dirty="0" err="1">
                <a:latin typeface="Arabic Typesetting" panose="03020402040406030203" pitchFamily="66" charset="-78"/>
                <a:cs typeface="Arabic Typesetting" panose="03020402040406030203" pitchFamily="66" charset="-78"/>
              </a:rPr>
              <a:t>lub</a:t>
            </a:r>
            <a:r>
              <a:rPr lang="en-GB" sz="2800" dirty="0">
                <a:latin typeface="Arabic Typesetting" panose="03020402040406030203" pitchFamily="66" charset="-78"/>
                <a:cs typeface="Arabic Typesetting" panose="03020402040406030203" pitchFamily="66" charset="-78"/>
              </a:rPr>
              <a:t> </a:t>
            </a:r>
            <a:r>
              <a:rPr lang="en-GB" sz="2800" dirty="0" err="1">
                <a:latin typeface="Arabic Typesetting" panose="03020402040406030203" pitchFamily="66" charset="-78"/>
                <a:cs typeface="Arabic Typesetting" panose="03020402040406030203" pitchFamily="66" charset="-78"/>
              </a:rPr>
              <a:t>nie</a:t>
            </a:r>
            <a:r>
              <a:rPr lang="en-GB" sz="2800" dirty="0">
                <a:latin typeface="Arabic Typesetting" panose="03020402040406030203" pitchFamily="66" charset="-78"/>
                <a:cs typeface="Arabic Typesetting" panose="03020402040406030203" pitchFamily="66" charset="-78"/>
              </a:rPr>
              <a:t> możność</a:t>
            </a:r>
            <a:r>
              <a:rPr lang="pl-PL" sz="2800" dirty="0">
                <a:latin typeface="Arabic Typesetting" panose="03020402040406030203" pitchFamily="66" charset="-78"/>
                <a:cs typeface="Arabic Typesetting" panose="03020402040406030203" pitchFamily="66" charset="-78"/>
              </a:rPr>
              <a:t> działania,</a:t>
            </a:r>
            <a:endParaRPr lang="en-GB" sz="2800" dirty="0">
              <a:latin typeface="Arabic Typesetting" panose="03020402040406030203" pitchFamily="66" charset="-78"/>
              <a:cs typeface="Arabic Typesetting" panose="03020402040406030203" pitchFamily="66" charset="-78"/>
            </a:endParaRPr>
          </a:p>
          <a:p>
            <a:pPr marL="342900" indent="-342900" algn="l">
              <a:buFont typeface="+mj-lt"/>
              <a:buAutoNum type="arabicPeriod"/>
            </a:pPr>
            <a:r>
              <a:rPr lang="pl-PL" sz="2800" dirty="0">
                <a:latin typeface="Arabic Typesetting" panose="03020402040406030203" pitchFamily="66" charset="-78"/>
                <a:cs typeface="Arabic Typesetting" panose="03020402040406030203" pitchFamily="66" charset="-78"/>
              </a:rPr>
              <a:t>osoba niewidoma nigdy nie widziała pogorzeliska, rumowiska, ognia, sprzętu ratowniczego,</a:t>
            </a:r>
            <a:endParaRPr lang="en-GB" sz="2800" dirty="0">
              <a:latin typeface="Arabic Typesetting" panose="03020402040406030203" pitchFamily="66" charset="-78"/>
              <a:cs typeface="Arabic Typesetting" panose="03020402040406030203" pitchFamily="66" charset="-78"/>
            </a:endParaRPr>
          </a:p>
          <a:p>
            <a:pPr marL="342900" indent="-342900" algn="l">
              <a:buFont typeface="+mj-lt"/>
              <a:buAutoNum type="arabicPeriod"/>
            </a:pPr>
            <a:r>
              <a:rPr lang="pl-PL" sz="2800" dirty="0">
                <a:latin typeface="Arabic Typesetting" panose="03020402040406030203" pitchFamily="66" charset="-78"/>
                <a:cs typeface="Arabic Typesetting" panose="03020402040406030203" pitchFamily="66" charset="-78"/>
              </a:rPr>
              <a:t>osoba ta nie reaguje na wizualne efekty towarzyszące zagrożeniom,</a:t>
            </a:r>
            <a:endParaRPr lang="en-GB" sz="2800" dirty="0">
              <a:latin typeface="Arabic Typesetting" panose="03020402040406030203" pitchFamily="66" charset="-78"/>
              <a:cs typeface="Arabic Typesetting" panose="03020402040406030203" pitchFamily="66" charset="-78"/>
            </a:endParaRPr>
          </a:p>
          <a:p>
            <a:pPr marL="342900" indent="-342900" algn="l">
              <a:buFont typeface="+mj-lt"/>
              <a:buAutoNum type="arabicPeriod"/>
            </a:pPr>
            <a:r>
              <a:rPr lang="pl-PL" sz="2800" dirty="0">
                <a:latin typeface="Arabic Typesetting" panose="03020402040406030203" pitchFamily="66" charset="-78"/>
                <a:cs typeface="Arabic Typesetting" panose="03020402040406030203" pitchFamily="66" charset="-78"/>
              </a:rPr>
              <a:t>osoby z dysfunkcjami wzroku mają dobrze rozwiniętą pamięć przestrzenną najbliższego otoczenia,</a:t>
            </a:r>
            <a:r>
              <a:rPr lang="en-GB" sz="2800" dirty="0">
                <a:latin typeface="Arabic Typesetting" panose="03020402040406030203" pitchFamily="66" charset="-78"/>
                <a:cs typeface="Arabic Typesetting" panose="03020402040406030203" pitchFamily="66" charset="-78"/>
              </a:rPr>
              <a:t> </a:t>
            </a:r>
            <a:r>
              <a:rPr lang="pl-PL" sz="2800" dirty="0">
                <a:latin typeface="Arabic Typesetting" panose="03020402040406030203" pitchFamily="66" charset="-78"/>
                <a:cs typeface="Arabic Typesetting" panose="03020402040406030203" pitchFamily="66" charset="-78"/>
              </a:rPr>
              <a:t>dlatego w przypadku usłyszenia komunikatu o ewakuacji, będą najprawdopodobniej kierowały się drogą,</a:t>
            </a:r>
            <a:r>
              <a:rPr lang="en-GB" sz="2800" dirty="0">
                <a:latin typeface="Arabic Typesetting" panose="03020402040406030203" pitchFamily="66" charset="-78"/>
                <a:cs typeface="Arabic Typesetting" panose="03020402040406030203" pitchFamily="66" charset="-78"/>
              </a:rPr>
              <a:t> </a:t>
            </a:r>
            <a:r>
              <a:rPr lang="pl-PL" sz="2800" dirty="0">
                <a:latin typeface="Arabic Typesetting" panose="03020402040406030203" pitchFamily="66" charset="-78"/>
                <a:cs typeface="Arabic Typesetting" panose="03020402040406030203" pitchFamily="66" charset="-78"/>
              </a:rPr>
              <a:t>którą znają, a która może prowadzić np. Do ogniska pożaru, stąd tak ważne jest wskazanie asystenta </a:t>
            </a:r>
            <a:r>
              <a:rPr lang="en-GB" sz="2800" dirty="0" err="1">
                <a:latin typeface="Arabic Typesetting" panose="03020402040406030203" pitchFamily="66" charset="-78"/>
                <a:cs typeface="Arabic Typesetting" panose="03020402040406030203" pitchFamily="66" charset="-78"/>
              </a:rPr>
              <a:t>osoby</a:t>
            </a:r>
            <a:r>
              <a:rPr lang="en-GB" sz="2800" dirty="0">
                <a:latin typeface="Arabic Typesetting" panose="03020402040406030203" pitchFamily="66" charset="-78"/>
                <a:cs typeface="Arabic Typesetting" panose="03020402040406030203" pitchFamily="66" charset="-78"/>
              </a:rPr>
              <a:t> </a:t>
            </a:r>
            <a:r>
              <a:rPr lang="en-GB" sz="2800" dirty="0" err="1">
                <a:latin typeface="Arabic Typesetting" panose="03020402040406030203" pitchFamily="66" charset="-78"/>
                <a:cs typeface="Arabic Typesetting" panose="03020402040406030203" pitchFamily="66" charset="-78"/>
              </a:rPr>
              <a:t>niepełnosprawnej</a:t>
            </a:r>
            <a:r>
              <a:rPr lang="pl-PL" sz="2800" dirty="0">
                <a:latin typeface="Arabic Typesetting" panose="03020402040406030203" pitchFamily="66" charset="-78"/>
                <a:cs typeface="Arabic Typesetting" panose="03020402040406030203" pitchFamily="66" charset="-78"/>
              </a:rPr>
              <a:t>,</a:t>
            </a:r>
            <a:endParaRPr lang="en-GB" sz="2800" dirty="0">
              <a:latin typeface="Arabic Typesetting" panose="03020402040406030203" pitchFamily="66" charset="-78"/>
              <a:cs typeface="Arabic Typesetting" panose="03020402040406030203" pitchFamily="66" charset="-78"/>
            </a:endParaRPr>
          </a:p>
          <a:p>
            <a:pPr marL="342900" indent="-342900" algn="l">
              <a:buFont typeface="+mj-lt"/>
              <a:buAutoNum type="arabicPeriod"/>
            </a:pPr>
            <a:r>
              <a:rPr lang="pl-PL" sz="2800" dirty="0">
                <a:latin typeface="Arabic Typesetting" panose="03020402040406030203" pitchFamily="66" charset="-78"/>
                <a:cs typeface="Arabic Typesetting" panose="03020402040406030203" pitchFamily="66" charset="-78"/>
              </a:rPr>
              <a:t>Osoby z dysfunkcjami wzroku mają trudność poruszania się bez przewodnika w terenie nieznanym lub</a:t>
            </a:r>
            <a:r>
              <a:rPr lang="en-GB" sz="2800" dirty="0">
                <a:latin typeface="Arabic Typesetting" panose="03020402040406030203" pitchFamily="66" charset="-78"/>
                <a:cs typeface="Arabic Typesetting" panose="03020402040406030203" pitchFamily="66" charset="-78"/>
              </a:rPr>
              <a:t> </a:t>
            </a:r>
            <a:r>
              <a:rPr lang="pl-PL" sz="2800" dirty="0">
                <a:latin typeface="Arabic Typesetting" panose="03020402040406030203" pitchFamily="66" charset="-78"/>
                <a:cs typeface="Arabic Typesetting" panose="03020402040406030203" pitchFamily="66" charset="-78"/>
              </a:rPr>
              <a:t>znanym, lecz o zmienionej charakterystyce.</a:t>
            </a:r>
          </a:p>
        </p:txBody>
      </p:sp>
    </p:spTree>
    <p:extLst>
      <p:ext uri="{BB962C8B-B14F-4D97-AF65-F5344CB8AC3E}">
        <p14:creationId xmlns:p14="http://schemas.microsoft.com/office/powerpoint/2010/main" val="13986662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C52E540-1ED4-DC3B-DA79-341037D0B527}"/>
              </a:ext>
            </a:extLst>
          </p:cNvPr>
          <p:cNvSpPr>
            <a:spLocks noGrp="1"/>
          </p:cNvSpPr>
          <p:nvPr>
            <p:ph type="title"/>
          </p:nvPr>
        </p:nvSpPr>
        <p:spPr>
          <a:xfrm>
            <a:off x="1511285" y="159572"/>
            <a:ext cx="9169429" cy="1400152"/>
          </a:xfrm>
          <a:ln w="38100">
            <a:solidFill>
              <a:schemeClr val="accent6">
                <a:lumMod val="50000"/>
              </a:schemeClr>
            </a:solidFill>
          </a:ln>
        </p:spPr>
        <p:txBody>
          <a:bodyPr>
            <a:normAutofit/>
          </a:bodyPr>
          <a:lstStyle/>
          <a:p>
            <a:r>
              <a:rPr lang="pl-PL" sz="3100" b="0" i="0" dirty="0">
                <a:effectLst/>
                <a:latin typeface="Arabic Typesetting" panose="03020402040406030203" pitchFamily="66" charset="-78"/>
                <a:cs typeface="Arabic Typesetting" panose="03020402040406030203" pitchFamily="66" charset="-78"/>
              </a:rPr>
              <a:t>Elementu ułatwiające </a:t>
            </a:r>
            <a:r>
              <a:rPr lang="en-GB" sz="3100" b="0" i="0" dirty="0" err="1">
                <a:effectLst/>
                <a:latin typeface="Arabic Typesetting" panose="03020402040406030203" pitchFamily="66" charset="-78"/>
                <a:cs typeface="Arabic Typesetting" panose="03020402040406030203" pitchFamily="66" charset="-78"/>
              </a:rPr>
              <a:t>ewakuację</a:t>
            </a:r>
            <a:r>
              <a:rPr lang="en-GB" sz="3100" b="0" i="0" dirty="0">
                <a:effectLst/>
                <a:latin typeface="Arabic Typesetting" panose="03020402040406030203" pitchFamily="66" charset="-78"/>
                <a:cs typeface="Arabic Typesetting" panose="03020402040406030203" pitchFamily="66" charset="-78"/>
              </a:rPr>
              <a:t> </a:t>
            </a:r>
            <a:r>
              <a:rPr lang="en-GB" sz="3100" b="0" i="0" dirty="0" err="1">
                <a:effectLst/>
                <a:latin typeface="Arabic Typesetting" panose="03020402040406030203" pitchFamily="66" charset="-78"/>
                <a:cs typeface="Arabic Typesetting" panose="03020402040406030203" pitchFamily="66" charset="-78"/>
              </a:rPr>
              <a:t>osób</a:t>
            </a:r>
            <a:r>
              <a:rPr lang="pl-PL" sz="3100" b="0" i="0" dirty="0">
                <a:effectLst/>
                <a:latin typeface="Arabic Typesetting" panose="03020402040406030203" pitchFamily="66" charset="-78"/>
                <a:cs typeface="Arabic Typesetting" panose="03020402040406030203" pitchFamily="66" charset="-78"/>
              </a:rPr>
              <a:t> z dysfunkcjami wzroku</a:t>
            </a:r>
            <a:endParaRPr lang="pl-PL" sz="3100" dirty="0">
              <a:latin typeface="Arabic Typesetting" panose="03020402040406030203" pitchFamily="66" charset="-78"/>
              <a:cs typeface="Arabic Typesetting" panose="03020402040406030203" pitchFamily="66" charset="-78"/>
            </a:endParaRPr>
          </a:p>
        </p:txBody>
      </p:sp>
      <p:sp>
        <p:nvSpPr>
          <p:cNvPr id="4" name="pole tekstowe 3">
            <a:extLst>
              <a:ext uri="{FF2B5EF4-FFF2-40B4-BE49-F238E27FC236}">
                <a16:creationId xmlns:a16="http://schemas.microsoft.com/office/drawing/2014/main" id="{0B598AE9-0B6A-9D8E-5826-068F6914A161}"/>
              </a:ext>
            </a:extLst>
          </p:cNvPr>
          <p:cNvSpPr txBox="1"/>
          <p:nvPr/>
        </p:nvSpPr>
        <p:spPr>
          <a:xfrm>
            <a:off x="316596" y="1927749"/>
            <a:ext cx="5983107" cy="4555093"/>
          </a:xfrm>
          <a:prstGeom prst="rect">
            <a:avLst/>
          </a:prstGeom>
          <a:noFill/>
        </p:spPr>
        <p:txBody>
          <a:bodyPr wrap="square" rtlCol="0">
            <a:spAutoFit/>
          </a:bodyPr>
          <a:lstStyle/>
          <a:p>
            <a:pPr marL="342900" indent="-342900" algn="just">
              <a:buFont typeface="+mj-lt"/>
              <a:buAutoNum type="arabicPeriod"/>
            </a:pPr>
            <a:r>
              <a:rPr lang="pl-PL" sz="2900" dirty="0">
                <a:latin typeface="Arabic Typesetting" panose="03020402040406030203" pitchFamily="66" charset="-78"/>
                <a:cs typeface="Arabic Typesetting" panose="03020402040406030203" pitchFamily="66" charset="-78"/>
              </a:rPr>
              <a:t>brak lęku przed ciemnością,</a:t>
            </a:r>
            <a:endParaRPr lang="en-GB" sz="2900" dirty="0">
              <a:latin typeface="Arabic Typesetting" panose="03020402040406030203" pitchFamily="66" charset="-78"/>
              <a:cs typeface="Arabic Typesetting" panose="03020402040406030203" pitchFamily="66" charset="-78"/>
            </a:endParaRPr>
          </a:p>
          <a:p>
            <a:pPr marL="342900" indent="-342900" algn="just">
              <a:buFont typeface="+mj-lt"/>
              <a:buAutoNum type="arabicPeriod"/>
            </a:pPr>
            <a:r>
              <a:rPr lang="pl-PL" sz="2900" dirty="0">
                <a:latin typeface="Arabic Typesetting" panose="03020402040406030203" pitchFamily="66" charset="-78"/>
                <a:cs typeface="Arabic Typesetting" panose="03020402040406030203" pitchFamily="66" charset="-78"/>
              </a:rPr>
              <a:t>ufność w stosunku do osób widzących i dokładne wykonywanie ich </a:t>
            </a:r>
            <a:r>
              <a:rPr lang="en-GB" sz="2900" dirty="0" err="1">
                <a:latin typeface="Arabic Typesetting" panose="03020402040406030203" pitchFamily="66" charset="-78"/>
                <a:cs typeface="Arabic Typesetting" panose="03020402040406030203" pitchFamily="66" charset="-78"/>
              </a:rPr>
              <a:t>poleceń</a:t>
            </a:r>
            <a:r>
              <a:rPr lang="en-GB" sz="2900" dirty="0">
                <a:latin typeface="Arabic Typesetting" panose="03020402040406030203" pitchFamily="66" charset="-78"/>
                <a:cs typeface="Arabic Typesetting" panose="03020402040406030203" pitchFamily="66" charset="-78"/>
              </a:rPr>
              <a:t> </a:t>
            </a:r>
            <a:r>
              <a:rPr lang="en-GB" sz="2900" dirty="0" err="1">
                <a:latin typeface="Arabic Typesetting" panose="03020402040406030203" pitchFamily="66" charset="-78"/>
                <a:cs typeface="Arabic Typesetting" panose="03020402040406030203" pitchFamily="66" charset="-78"/>
              </a:rPr>
              <a:t>głosowych</a:t>
            </a:r>
            <a:r>
              <a:rPr lang="pl-PL" sz="2900" dirty="0">
                <a:latin typeface="Arabic Typesetting" panose="03020402040406030203" pitchFamily="66" charset="-78"/>
                <a:cs typeface="Arabic Typesetting" panose="03020402040406030203" pitchFamily="66" charset="-78"/>
              </a:rPr>
              <a:t>,</a:t>
            </a:r>
            <a:endParaRPr lang="en-GB" sz="2900" dirty="0">
              <a:latin typeface="Arabic Typesetting" panose="03020402040406030203" pitchFamily="66" charset="-78"/>
              <a:cs typeface="Arabic Typesetting" panose="03020402040406030203" pitchFamily="66" charset="-78"/>
            </a:endParaRPr>
          </a:p>
          <a:p>
            <a:pPr marL="342900" indent="-342900" algn="just">
              <a:buFont typeface="+mj-lt"/>
              <a:buAutoNum type="arabicPeriod"/>
            </a:pPr>
            <a:r>
              <a:rPr lang="pl-PL" sz="2900" dirty="0">
                <a:latin typeface="Arabic Typesetting" panose="03020402040406030203" pitchFamily="66" charset="-78"/>
                <a:cs typeface="Arabic Typesetting" panose="03020402040406030203" pitchFamily="66" charset="-78"/>
              </a:rPr>
              <a:t>Dotyk, słuch, węch i smak kompensują brak wzroku, również przy </a:t>
            </a:r>
            <a:r>
              <a:rPr lang="en-GB" sz="2900" dirty="0" err="1">
                <a:latin typeface="Arabic Typesetting" panose="03020402040406030203" pitchFamily="66" charset="-78"/>
                <a:cs typeface="Arabic Typesetting" panose="03020402040406030203" pitchFamily="66" charset="-78"/>
              </a:rPr>
              <a:t>rozpoznawaniu</a:t>
            </a:r>
            <a:r>
              <a:rPr lang="en-GB" sz="2900" dirty="0">
                <a:latin typeface="Arabic Typesetting" panose="03020402040406030203" pitchFamily="66" charset="-78"/>
                <a:cs typeface="Arabic Typesetting" panose="03020402040406030203" pitchFamily="66" charset="-78"/>
              </a:rPr>
              <a:t> </a:t>
            </a:r>
            <a:r>
              <a:rPr lang="en-GB" sz="2900" dirty="0" err="1">
                <a:latin typeface="Arabic Typesetting" panose="03020402040406030203" pitchFamily="66" charset="-78"/>
                <a:cs typeface="Arabic Typesetting" panose="03020402040406030203" pitchFamily="66" charset="-78"/>
              </a:rPr>
              <a:t>zagrożeń</a:t>
            </a:r>
            <a:r>
              <a:rPr lang="pl-PL" sz="2900" dirty="0">
                <a:latin typeface="Arabic Typesetting" panose="03020402040406030203" pitchFamily="66" charset="-78"/>
                <a:cs typeface="Arabic Typesetting" panose="03020402040406030203" pitchFamily="66" charset="-78"/>
              </a:rPr>
              <a:t>,</a:t>
            </a:r>
            <a:endParaRPr lang="en-GB" sz="2900" dirty="0">
              <a:latin typeface="Arabic Typesetting" panose="03020402040406030203" pitchFamily="66" charset="-78"/>
              <a:cs typeface="Arabic Typesetting" panose="03020402040406030203" pitchFamily="66" charset="-78"/>
            </a:endParaRPr>
          </a:p>
          <a:p>
            <a:pPr marL="342900" indent="-342900" algn="just">
              <a:buFont typeface="+mj-lt"/>
              <a:buAutoNum type="arabicPeriod"/>
            </a:pPr>
            <a:r>
              <a:rPr lang="pl-PL" sz="2900" dirty="0">
                <a:latin typeface="Arabic Typesetting" panose="03020402040406030203" pitchFamily="66" charset="-78"/>
                <a:cs typeface="Arabic Typesetting" panose="03020402040406030203" pitchFamily="66" charset="-78"/>
              </a:rPr>
              <a:t>Brak chęci samowolnego oddalania się I poruszania w nieznanym terenie, co </a:t>
            </a:r>
            <a:r>
              <a:rPr lang="en-GB" sz="2900" dirty="0" err="1">
                <a:latin typeface="Arabic Typesetting" panose="03020402040406030203" pitchFamily="66" charset="-78"/>
                <a:cs typeface="Arabic Typesetting" panose="03020402040406030203" pitchFamily="66" charset="-78"/>
              </a:rPr>
              <a:t>ułatwia</a:t>
            </a:r>
            <a:r>
              <a:rPr lang="en-GB" sz="2900" dirty="0">
                <a:latin typeface="Arabic Typesetting" panose="03020402040406030203" pitchFamily="66" charset="-78"/>
                <a:cs typeface="Arabic Typesetting" panose="03020402040406030203" pitchFamily="66" charset="-78"/>
              </a:rPr>
              <a:t> </a:t>
            </a:r>
            <a:r>
              <a:rPr lang="en-GB" sz="2900" dirty="0" err="1">
                <a:latin typeface="Arabic Typesetting" panose="03020402040406030203" pitchFamily="66" charset="-78"/>
                <a:cs typeface="Arabic Typesetting" panose="03020402040406030203" pitchFamily="66" charset="-78"/>
              </a:rPr>
              <a:t>pracę</a:t>
            </a:r>
            <a:r>
              <a:rPr lang="pl-PL" sz="2900" dirty="0">
                <a:latin typeface="Arabic Typesetting" panose="03020402040406030203" pitchFamily="66" charset="-78"/>
                <a:cs typeface="Arabic Typesetting" panose="03020402040406030203" pitchFamily="66" charset="-78"/>
              </a:rPr>
              <a:t> ratownikom już po samej ewakuacji,</a:t>
            </a:r>
            <a:endParaRPr lang="en-GB" sz="2900" dirty="0">
              <a:latin typeface="Arabic Typesetting" panose="03020402040406030203" pitchFamily="66" charset="-78"/>
              <a:cs typeface="Arabic Typesetting" panose="03020402040406030203" pitchFamily="66" charset="-78"/>
            </a:endParaRPr>
          </a:p>
          <a:p>
            <a:pPr marL="342900" indent="-342900" algn="just">
              <a:buFont typeface="+mj-lt"/>
              <a:buAutoNum type="arabicPeriod"/>
            </a:pPr>
            <a:r>
              <a:rPr lang="pl-PL" sz="2900" dirty="0">
                <a:latin typeface="Arabic Typesetting" panose="03020402040406030203" pitchFamily="66" charset="-78"/>
                <a:cs typeface="Arabic Typesetting" panose="03020402040406030203" pitchFamily="66" charset="-78"/>
              </a:rPr>
              <a:t>sprawność fizyczna i umysłowa, możliwy kontakt głosowy.</a:t>
            </a:r>
          </a:p>
        </p:txBody>
      </p:sp>
      <p:pic>
        <p:nvPicPr>
          <p:cNvPr id="6" name="Obraz 5">
            <a:extLst>
              <a:ext uri="{FF2B5EF4-FFF2-40B4-BE49-F238E27FC236}">
                <a16:creationId xmlns:a16="http://schemas.microsoft.com/office/drawing/2014/main" id="{5446436B-8760-CAED-2425-E24D49238ABC}"/>
              </a:ext>
            </a:extLst>
          </p:cNvPr>
          <p:cNvPicPr>
            <a:picLocks noChangeAspect="1"/>
          </p:cNvPicPr>
          <p:nvPr/>
        </p:nvPicPr>
        <p:blipFill>
          <a:blip r:embed="rId2"/>
          <a:stretch>
            <a:fillRect/>
          </a:stretch>
        </p:blipFill>
        <p:spPr>
          <a:xfrm>
            <a:off x="7041584" y="1927749"/>
            <a:ext cx="4371517" cy="4371517"/>
          </a:xfrm>
          <a:prstGeom prst="rect">
            <a:avLst/>
          </a:prstGeom>
        </p:spPr>
      </p:pic>
    </p:spTree>
    <p:extLst>
      <p:ext uri="{BB962C8B-B14F-4D97-AF65-F5344CB8AC3E}">
        <p14:creationId xmlns:p14="http://schemas.microsoft.com/office/powerpoint/2010/main" val="29579403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C52E540-1ED4-DC3B-DA79-341037D0B527}"/>
              </a:ext>
            </a:extLst>
          </p:cNvPr>
          <p:cNvSpPr>
            <a:spLocks noGrp="1"/>
          </p:cNvSpPr>
          <p:nvPr>
            <p:ph type="title"/>
          </p:nvPr>
        </p:nvSpPr>
        <p:spPr>
          <a:xfrm>
            <a:off x="2063288" y="2207088"/>
            <a:ext cx="8065423" cy="1804100"/>
          </a:xfrm>
          <a:ln w="38100">
            <a:solidFill>
              <a:schemeClr val="accent6">
                <a:lumMod val="50000"/>
              </a:schemeClr>
            </a:solidFill>
          </a:ln>
        </p:spPr>
        <p:txBody>
          <a:bodyPr>
            <a:normAutofit/>
          </a:bodyPr>
          <a:lstStyle/>
          <a:p>
            <a:r>
              <a:rPr lang="pl-PL" sz="3100" b="0" i="0" dirty="0">
                <a:effectLst/>
                <a:latin typeface="Arabic Typesetting" panose="03020402040406030203" pitchFamily="66" charset="-78"/>
                <a:cs typeface="Arabic Typesetting" panose="03020402040406030203" pitchFamily="66" charset="-78"/>
              </a:rPr>
              <a:t>Osoby z dysfunkcjami słuchu I</a:t>
            </a:r>
            <a:r>
              <a:rPr lang="en-GB" sz="3100" b="0" i="0" dirty="0">
                <a:effectLst/>
                <a:latin typeface="Arabic Typesetting" panose="03020402040406030203" pitchFamily="66" charset="-78"/>
                <a:cs typeface="Arabic Typesetting" panose="03020402040406030203" pitchFamily="66" charset="-78"/>
              </a:rPr>
              <a:t> </a:t>
            </a:r>
            <a:r>
              <a:rPr lang="pl-PL" sz="3100" b="0" i="0" dirty="0">
                <a:effectLst/>
                <a:latin typeface="Arabic Typesetting" panose="03020402040406030203" pitchFamily="66" charset="-78"/>
                <a:cs typeface="Arabic Typesetting" panose="03020402040406030203" pitchFamily="66" charset="-78"/>
              </a:rPr>
              <a:t>sposoby komunikowania się z nimi.</a:t>
            </a:r>
            <a:endParaRPr lang="pl-PL" sz="31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7106528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959AA489-F499-14C1-32C8-5A3C07086EA3}"/>
              </a:ext>
            </a:extLst>
          </p:cNvPr>
          <p:cNvPicPr>
            <a:picLocks noChangeAspect="1"/>
          </p:cNvPicPr>
          <p:nvPr/>
        </p:nvPicPr>
        <p:blipFill rotWithShape="1">
          <a:blip r:embed="rId2">
            <a:alphaModFix amt="40000"/>
          </a:blip>
          <a:srcRect t="14939" b="475"/>
          <a:stretch/>
        </p:blipFill>
        <p:spPr>
          <a:xfrm>
            <a:off x="20" y="10"/>
            <a:ext cx="12191980" cy="6857990"/>
          </a:xfrm>
          <a:prstGeom prst="rect">
            <a:avLst/>
          </a:prstGeom>
        </p:spPr>
      </p:pic>
      <p:sp>
        <p:nvSpPr>
          <p:cNvPr id="7" name="pole tekstowe 6">
            <a:extLst>
              <a:ext uri="{FF2B5EF4-FFF2-40B4-BE49-F238E27FC236}">
                <a16:creationId xmlns:a16="http://schemas.microsoft.com/office/drawing/2014/main" id="{1187DF2F-A340-4785-2351-F39506EBDFB1}"/>
              </a:ext>
            </a:extLst>
          </p:cNvPr>
          <p:cNvSpPr txBox="1"/>
          <p:nvPr/>
        </p:nvSpPr>
        <p:spPr>
          <a:xfrm>
            <a:off x="392041" y="312872"/>
            <a:ext cx="11691820" cy="5893921"/>
          </a:xfrm>
          <a:prstGeom prst="rect">
            <a:avLst/>
          </a:prstGeom>
          <a:noFill/>
        </p:spPr>
        <p:txBody>
          <a:bodyPr wrap="square" rtlCol="0">
            <a:spAutoFit/>
          </a:bodyPr>
          <a:lstStyle/>
          <a:p>
            <a:pPr marL="342900" indent="-342900" algn="l">
              <a:buFont typeface="+mj-lt"/>
              <a:buAutoNum type="arabicPeriod"/>
            </a:pPr>
            <a:r>
              <a:rPr lang="pl-PL" sz="2900" dirty="0">
                <a:latin typeface="Arabic Typesetting" panose="03020402040406030203" pitchFamily="66" charset="-78"/>
                <a:cs typeface="Arabic Typesetting" panose="03020402040406030203" pitchFamily="66" charset="-78"/>
              </a:rPr>
              <a:t>Podczas ewakuacji osoby głuche i osoby niedosłyszące będą potrzebowały wsparcia </a:t>
            </a:r>
            <a:r>
              <a:rPr lang="en-GB" sz="2900" dirty="0">
                <a:latin typeface="Arabic Typesetting" panose="03020402040406030203" pitchFamily="66" charset="-78"/>
                <a:cs typeface="Arabic Typesetting" panose="03020402040406030203" pitchFamily="66" charset="-78"/>
              </a:rPr>
              <a:t>w </a:t>
            </a:r>
            <a:r>
              <a:rPr lang="en-GB" sz="2900" dirty="0" err="1">
                <a:latin typeface="Arabic Typesetting" panose="03020402040406030203" pitchFamily="66" charset="-78"/>
                <a:cs typeface="Arabic Typesetting" panose="03020402040406030203" pitchFamily="66" charset="-78"/>
              </a:rPr>
              <a:t>sytuacji</a:t>
            </a:r>
            <a:r>
              <a:rPr lang="pl-PL" sz="2900" dirty="0">
                <a:latin typeface="Arabic Typesetting" panose="03020402040406030203" pitchFamily="66" charset="-78"/>
                <a:cs typeface="Arabic Typesetting" panose="03020402040406030203" pitchFamily="66" charset="-78"/>
              </a:rPr>
              <a:t> zagrożenia głównie w komunikacji, przekazaniu informacji i sprawdzeniu, czy </a:t>
            </a:r>
            <a:r>
              <a:rPr lang="en-GB" sz="2900" dirty="0" err="1">
                <a:latin typeface="Arabic Typesetting" panose="03020402040406030203" pitchFamily="66" charset="-78"/>
                <a:cs typeface="Arabic Typesetting" panose="03020402040406030203" pitchFamily="66" charset="-78"/>
              </a:rPr>
              <a:t>została</a:t>
            </a:r>
            <a:r>
              <a:rPr lang="en-GB" sz="2900" dirty="0">
                <a:latin typeface="Arabic Typesetting" panose="03020402040406030203" pitchFamily="66" charset="-78"/>
                <a:cs typeface="Arabic Typesetting" panose="03020402040406030203" pitchFamily="66" charset="-78"/>
              </a:rPr>
              <a:t> </a:t>
            </a:r>
            <a:r>
              <a:rPr lang="en-GB" sz="2900" dirty="0" err="1">
                <a:latin typeface="Arabic Typesetting" panose="03020402040406030203" pitchFamily="66" charset="-78"/>
                <a:cs typeface="Arabic Typesetting" panose="03020402040406030203" pitchFamily="66" charset="-78"/>
              </a:rPr>
              <a:t>zrozumiana</a:t>
            </a:r>
            <a:r>
              <a:rPr lang="pl-PL" sz="2900" dirty="0">
                <a:latin typeface="Arabic Typesetting" panose="03020402040406030203" pitchFamily="66" charset="-78"/>
                <a:cs typeface="Arabic Typesetting" panose="03020402040406030203" pitchFamily="66" charset="-78"/>
              </a:rPr>
              <a:t>. W przypadku osób głuchych czy osób niedosłyszących </a:t>
            </a:r>
            <a:r>
              <a:rPr lang="en-GB" sz="2900" dirty="0" err="1">
                <a:latin typeface="Arabic Typesetting" panose="03020402040406030203" pitchFamily="66" charset="-78"/>
                <a:cs typeface="Arabic Typesetting" panose="03020402040406030203" pitchFamily="66" charset="-78"/>
              </a:rPr>
              <a:t>stosowanie</a:t>
            </a:r>
            <a:r>
              <a:rPr lang="en-GB" sz="2900" dirty="0">
                <a:latin typeface="Arabic Typesetting" panose="03020402040406030203" pitchFamily="66" charset="-78"/>
                <a:cs typeface="Arabic Typesetting" panose="03020402040406030203" pitchFamily="66" charset="-78"/>
              </a:rPr>
              <a:t> </a:t>
            </a:r>
            <a:r>
              <a:rPr lang="en-GB" sz="2900" dirty="0" err="1">
                <a:latin typeface="Arabic Typesetting" panose="03020402040406030203" pitchFamily="66" charset="-78"/>
                <a:cs typeface="Arabic Typesetting" panose="03020402040406030203" pitchFamily="66" charset="-78"/>
              </a:rPr>
              <a:t>komunikatorów</a:t>
            </a:r>
            <a:r>
              <a:rPr lang="pl-PL" sz="2900" dirty="0">
                <a:latin typeface="Arabic Typesetting" panose="03020402040406030203" pitchFamily="66" charset="-78"/>
                <a:cs typeface="Arabic Typesetting" panose="03020402040406030203" pitchFamily="66" charset="-78"/>
              </a:rPr>
              <a:t> dźwiękowych jest mało skuteczne albo wręcz bezskuteczne.</a:t>
            </a:r>
            <a:endParaRPr lang="en-GB" sz="2900" dirty="0">
              <a:latin typeface="Arabic Typesetting" panose="03020402040406030203" pitchFamily="66" charset="-78"/>
              <a:cs typeface="Arabic Typesetting" panose="03020402040406030203" pitchFamily="66" charset="-78"/>
            </a:endParaRPr>
          </a:p>
          <a:p>
            <a:pPr marL="342900" indent="-342900" algn="l">
              <a:buFont typeface="+mj-lt"/>
              <a:buAutoNum type="arabicPeriod"/>
            </a:pPr>
            <a:endParaRPr lang="en-GB" sz="2900" dirty="0">
              <a:latin typeface="Arabic Typesetting" panose="03020402040406030203" pitchFamily="66" charset="-78"/>
              <a:cs typeface="Arabic Typesetting" panose="03020402040406030203" pitchFamily="66" charset="-78"/>
            </a:endParaRPr>
          </a:p>
          <a:p>
            <a:pPr marL="342900" indent="-342900" algn="l">
              <a:buFont typeface="+mj-lt"/>
              <a:buAutoNum type="arabicPeriod"/>
            </a:pPr>
            <a:r>
              <a:rPr lang="pl-PL" sz="2900" dirty="0">
                <a:latin typeface="Arabic Typesetting" panose="03020402040406030203" pitchFamily="66" charset="-78"/>
                <a:cs typeface="Arabic Typesetting" panose="03020402040406030203" pitchFamily="66" charset="-78"/>
              </a:rPr>
              <a:t>Komunikacja z osobami z dysfunkcjami słuchu musi być realizowana za pomocą </a:t>
            </a:r>
            <a:r>
              <a:rPr lang="en-GB" sz="2900" dirty="0" err="1">
                <a:latin typeface="Arabic Typesetting" panose="03020402040406030203" pitchFamily="66" charset="-78"/>
                <a:cs typeface="Arabic Typesetting" panose="03020402040406030203" pitchFamily="66" charset="-78"/>
              </a:rPr>
              <a:t>specjalnych</a:t>
            </a:r>
            <a:r>
              <a:rPr lang="en-GB" sz="2900" dirty="0">
                <a:latin typeface="Arabic Typesetting" panose="03020402040406030203" pitchFamily="66" charset="-78"/>
                <a:cs typeface="Arabic Typesetting" panose="03020402040406030203" pitchFamily="66" charset="-78"/>
              </a:rPr>
              <a:t> </a:t>
            </a:r>
            <a:r>
              <a:rPr lang="en-GB" sz="2900" dirty="0" err="1">
                <a:latin typeface="Arabic Typesetting" panose="03020402040406030203" pitchFamily="66" charset="-78"/>
                <a:cs typeface="Arabic Typesetting" panose="03020402040406030203" pitchFamily="66" charset="-78"/>
              </a:rPr>
              <a:t>środków</a:t>
            </a:r>
            <a:r>
              <a:rPr lang="pl-PL" sz="2900" dirty="0">
                <a:latin typeface="Arabic Typesetting" panose="03020402040406030203" pitchFamily="66" charset="-78"/>
                <a:cs typeface="Arabic Typesetting" panose="03020402040406030203" pitchFamily="66" charset="-78"/>
              </a:rPr>
              <a:t> powiadamiania o zagrożeniu. W głównej mierze konieczny będzie kontakt osobisty.Jeśli nie potrafimy w żaden inny sposób ostrzec, to chociażby przez napis na kartce.</a:t>
            </a:r>
            <a:endParaRPr lang="en-GB" sz="2900" dirty="0">
              <a:latin typeface="Arabic Typesetting" panose="03020402040406030203" pitchFamily="66" charset="-78"/>
              <a:cs typeface="Arabic Typesetting" panose="03020402040406030203" pitchFamily="66" charset="-78"/>
            </a:endParaRPr>
          </a:p>
          <a:p>
            <a:pPr marL="342900" indent="-342900" algn="l">
              <a:buFont typeface="+mj-lt"/>
              <a:buAutoNum type="arabicPeriod"/>
            </a:pPr>
            <a:endParaRPr lang="en-GB" sz="2900" dirty="0">
              <a:latin typeface="Arabic Typesetting" panose="03020402040406030203" pitchFamily="66" charset="-78"/>
              <a:cs typeface="Arabic Typesetting" panose="03020402040406030203" pitchFamily="66" charset="-78"/>
            </a:endParaRPr>
          </a:p>
          <a:p>
            <a:pPr marL="342900" indent="-342900" algn="l">
              <a:buFont typeface="+mj-lt"/>
              <a:buAutoNum type="arabicPeriod"/>
            </a:pPr>
            <a:r>
              <a:rPr lang="pl-PL" sz="2900" dirty="0">
                <a:latin typeface="Arabic Typesetting" panose="03020402040406030203" pitchFamily="66" charset="-78"/>
                <a:cs typeface="Arabic Typesetting" panose="03020402040406030203" pitchFamily="66" charset="-78"/>
              </a:rPr>
              <a:t>Zanim zaczniesz mówić do osoby niesłyszącej lub niedosłyszącej, upewnij się że na </a:t>
            </a:r>
            <a:r>
              <a:rPr lang="en-GB" sz="2900" dirty="0" err="1">
                <a:latin typeface="Arabic Typesetting" panose="03020402040406030203" pitchFamily="66" charset="-78"/>
                <a:cs typeface="Arabic Typesetting" panose="03020402040406030203" pitchFamily="66" charset="-78"/>
              </a:rPr>
              <a:t>ciebie</a:t>
            </a:r>
            <a:r>
              <a:rPr lang="en-GB" sz="2900" dirty="0">
                <a:latin typeface="Arabic Typesetting" panose="03020402040406030203" pitchFamily="66" charset="-78"/>
                <a:cs typeface="Arabic Typesetting" panose="03020402040406030203" pitchFamily="66" charset="-78"/>
              </a:rPr>
              <a:t> </a:t>
            </a:r>
            <a:r>
              <a:rPr lang="en-GB" sz="2900" dirty="0" err="1">
                <a:latin typeface="Arabic Typesetting" panose="03020402040406030203" pitchFamily="66" charset="-78"/>
                <a:cs typeface="Arabic Typesetting" panose="03020402040406030203" pitchFamily="66" charset="-78"/>
              </a:rPr>
              <a:t>patrzy</a:t>
            </a:r>
            <a:r>
              <a:rPr lang="pl-PL" sz="2900" dirty="0">
                <a:latin typeface="Arabic Typesetting" panose="03020402040406030203" pitchFamily="66" charset="-78"/>
                <a:cs typeface="Arabic Typesetting" panose="03020402040406030203" pitchFamily="66" charset="-78"/>
              </a:rPr>
              <a:t>. W zależności od sytuacji możesz zamachać ręką, dotknąć jej ramienia. Mów z </a:t>
            </a:r>
            <a:r>
              <a:rPr lang="en-GB" sz="2900" dirty="0" err="1">
                <a:latin typeface="Arabic Typesetting" panose="03020402040406030203" pitchFamily="66" charset="-78"/>
                <a:cs typeface="Arabic Typesetting" panose="03020402040406030203" pitchFamily="66" charset="-78"/>
              </a:rPr>
              <a:t>twarzą</a:t>
            </a:r>
            <a:r>
              <a:rPr lang="en-GB" sz="2900" dirty="0">
                <a:latin typeface="Arabic Typesetting" panose="03020402040406030203" pitchFamily="66" charset="-78"/>
                <a:cs typeface="Arabic Typesetting" panose="03020402040406030203" pitchFamily="66" charset="-78"/>
              </a:rPr>
              <a:t> </a:t>
            </a:r>
            <a:r>
              <a:rPr lang="en-GB" sz="2900" dirty="0" err="1">
                <a:latin typeface="Arabic Typesetting" panose="03020402040406030203" pitchFamily="66" charset="-78"/>
                <a:cs typeface="Arabic Typesetting" panose="03020402040406030203" pitchFamily="66" charset="-78"/>
              </a:rPr>
              <a:t>zwrócona</a:t>
            </a:r>
            <a:r>
              <a:rPr lang="pl-PL" sz="2900" dirty="0">
                <a:latin typeface="Arabic Typesetting" panose="03020402040406030203" pitchFamily="66" charset="-78"/>
                <a:cs typeface="Arabic Typesetting" panose="03020402040406030203" pitchFamily="66" charset="-78"/>
              </a:rPr>
              <a:t> w kierunku rozmówcy. Jeżeli osoba niesłysząca lub niedosłysząca nie </a:t>
            </a:r>
            <a:r>
              <a:rPr lang="pl-PL" sz="2900" dirty="0" err="1">
                <a:latin typeface="Arabic Typesetting" panose="03020402040406030203" pitchFamily="66" charset="-78"/>
                <a:cs typeface="Arabic Typesetting" panose="03020402040406030203" pitchFamily="66" charset="-78"/>
              </a:rPr>
              <a:t>zrozumiektóregoś</a:t>
            </a:r>
            <a:r>
              <a:rPr lang="pl-PL" sz="2900" dirty="0">
                <a:latin typeface="Arabic Typesetting" panose="03020402040406030203" pitchFamily="66" charset="-78"/>
                <a:cs typeface="Arabic Typesetting" panose="03020402040406030203" pitchFamily="66" charset="-78"/>
              </a:rPr>
              <a:t> zdania, nie powtarzaj go, a ujmij to, co chcesz powiedzieć inaczej.</a:t>
            </a:r>
          </a:p>
        </p:txBody>
      </p:sp>
    </p:spTree>
    <p:extLst>
      <p:ext uri="{BB962C8B-B14F-4D97-AF65-F5344CB8AC3E}">
        <p14:creationId xmlns:p14="http://schemas.microsoft.com/office/powerpoint/2010/main" val="80645081"/>
      </p:ext>
    </p:extLst>
  </p:cSld>
  <p:clrMapOvr>
    <a:overrideClrMapping bg1="dk1" tx1="lt1" bg2="dk2" tx2="lt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C52E540-1ED4-DC3B-DA79-341037D0B527}"/>
              </a:ext>
            </a:extLst>
          </p:cNvPr>
          <p:cNvSpPr>
            <a:spLocks noGrp="1"/>
          </p:cNvSpPr>
          <p:nvPr>
            <p:ph type="title"/>
          </p:nvPr>
        </p:nvSpPr>
        <p:spPr>
          <a:xfrm>
            <a:off x="2063288" y="2207088"/>
            <a:ext cx="8065423" cy="1804100"/>
          </a:xfrm>
          <a:ln w="38100">
            <a:solidFill>
              <a:schemeClr val="accent6">
                <a:lumMod val="50000"/>
              </a:schemeClr>
            </a:solidFill>
          </a:ln>
        </p:spPr>
        <p:txBody>
          <a:bodyPr>
            <a:normAutofit/>
          </a:bodyPr>
          <a:lstStyle/>
          <a:p>
            <a:r>
              <a:rPr lang="pl-PL" sz="3100" b="0" i="0" dirty="0">
                <a:effectLst/>
                <a:latin typeface="Arabic Typesetting" panose="03020402040406030203" pitchFamily="66" charset="-78"/>
                <a:cs typeface="Arabic Typesetting" panose="03020402040406030203" pitchFamily="66" charset="-78"/>
              </a:rPr>
              <a:t>Podczas ewakuacji osób z </a:t>
            </a:r>
            <a:r>
              <a:rPr lang="en-GB" sz="3100" b="0" i="0" dirty="0" err="1">
                <a:effectLst/>
                <a:latin typeface="Arabic Typesetting" panose="03020402040406030203" pitchFamily="66" charset="-78"/>
                <a:cs typeface="Arabic Typesetting" panose="03020402040406030203" pitchFamily="66" charset="-78"/>
              </a:rPr>
              <a:t>dysfunkcjami</a:t>
            </a:r>
            <a:r>
              <a:rPr lang="en-GB" sz="3100" b="0" i="0" dirty="0">
                <a:effectLst/>
                <a:latin typeface="Arabic Typesetting" panose="03020402040406030203" pitchFamily="66" charset="-78"/>
                <a:cs typeface="Arabic Typesetting" panose="03020402040406030203" pitchFamily="66" charset="-78"/>
              </a:rPr>
              <a:t> </a:t>
            </a:r>
            <a:r>
              <a:rPr lang="en-GB" sz="3100" b="0" i="0" dirty="0" err="1">
                <a:effectLst/>
                <a:latin typeface="Arabic Typesetting" panose="03020402040406030203" pitchFamily="66" charset="-78"/>
                <a:cs typeface="Arabic Typesetting" panose="03020402040406030203" pitchFamily="66" charset="-78"/>
              </a:rPr>
              <a:t>słuchu</a:t>
            </a:r>
            <a:r>
              <a:rPr lang="pl-PL" sz="3100" b="0" i="0" dirty="0">
                <a:effectLst/>
                <a:latin typeface="Arabic Typesetting" panose="03020402040406030203" pitchFamily="66" charset="-78"/>
                <a:cs typeface="Arabic Typesetting" panose="03020402040406030203" pitchFamily="66" charset="-78"/>
              </a:rPr>
              <a:t> należy pamiętać, że:</a:t>
            </a:r>
            <a:endParaRPr lang="pl-PL" sz="31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4802781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31508149-740F-90E9-A7E7-000D9D563233}"/>
              </a:ext>
            </a:extLst>
          </p:cNvPr>
          <p:cNvPicPr>
            <a:picLocks noChangeAspect="1"/>
          </p:cNvPicPr>
          <p:nvPr/>
        </p:nvPicPr>
        <p:blipFill rotWithShape="1">
          <a:blip r:embed="rId2"/>
          <a:srcRect l="13611" r="6978"/>
          <a:stretch/>
        </p:blipFill>
        <p:spPr>
          <a:xfrm>
            <a:off x="4654296" y="10"/>
            <a:ext cx="7537704" cy="6857990"/>
          </a:xfrm>
          <a:prstGeom prst="rect">
            <a:avLst/>
          </a:prstGeom>
        </p:spPr>
      </p:pic>
      <p:sp>
        <p:nvSpPr>
          <p:cNvPr id="6" name="pole tekstowe 5">
            <a:extLst>
              <a:ext uri="{FF2B5EF4-FFF2-40B4-BE49-F238E27FC236}">
                <a16:creationId xmlns:a16="http://schemas.microsoft.com/office/drawing/2014/main" id="{C0E445D4-D61F-1049-48F4-C2AC5F72A339}"/>
              </a:ext>
            </a:extLst>
          </p:cNvPr>
          <p:cNvSpPr txBox="1"/>
          <p:nvPr/>
        </p:nvSpPr>
        <p:spPr>
          <a:xfrm>
            <a:off x="0" y="192135"/>
            <a:ext cx="4493537" cy="6324808"/>
          </a:xfrm>
          <a:prstGeom prst="rect">
            <a:avLst/>
          </a:prstGeom>
          <a:noFill/>
        </p:spPr>
        <p:txBody>
          <a:bodyPr wrap="square" rtlCol="0">
            <a:spAutoFit/>
          </a:bodyPr>
          <a:lstStyle/>
          <a:p>
            <a:pPr marL="342900" indent="-342900" algn="l">
              <a:buFont typeface="+mj-lt"/>
              <a:buAutoNum type="arabicPeriod"/>
            </a:pPr>
            <a:r>
              <a:rPr lang="pl-PL" sz="2700" dirty="0">
                <a:latin typeface="Arabic Typesetting" panose="03020402040406030203" pitchFamily="66" charset="-78"/>
                <a:cs typeface="Arabic Typesetting" panose="03020402040406030203" pitchFamily="66" charset="-78"/>
              </a:rPr>
              <a:t> osób tych nie poinformujemy o zagrożeniu za pomocą DSO (dźwiękowy </a:t>
            </a:r>
            <a:r>
              <a:rPr lang="en-GB" sz="2700" dirty="0">
                <a:latin typeface="Arabic Typesetting" panose="03020402040406030203" pitchFamily="66" charset="-78"/>
                <a:cs typeface="Arabic Typesetting" panose="03020402040406030203" pitchFamily="66" charset="-78"/>
              </a:rPr>
              <a:t>system </a:t>
            </a:r>
            <a:r>
              <a:rPr lang="en-GB" sz="2700" dirty="0" err="1">
                <a:latin typeface="Arabic Typesetting" panose="03020402040406030203" pitchFamily="66" charset="-78"/>
                <a:cs typeface="Arabic Typesetting" panose="03020402040406030203" pitchFamily="66" charset="-78"/>
              </a:rPr>
              <a:t>ostrzegawczy</a:t>
            </a:r>
            <a:r>
              <a:rPr lang="pl-PL" sz="2700" dirty="0">
                <a:latin typeface="Arabic Typesetting" panose="03020402040406030203" pitchFamily="66" charset="-78"/>
                <a:cs typeface="Arabic Typesetting" panose="03020402040406030203" pitchFamily="66" charset="-78"/>
              </a:rPr>
              <a:t>), informacji głosowych, syren, głośników,</a:t>
            </a:r>
            <a:endParaRPr lang="en-GB" sz="2700" dirty="0">
              <a:latin typeface="Arabic Typesetting" panose="03020402040406030203" pitchFamily="66" charset="-78"/>
              <a:cs typeface="Arabic Typesetting" panose="03020402040406030203" pitchFamily="66" charset="-78"/>
            </a:endParaRPr>
          </a:p>
          <a:p>
            <a:pPr marL="342900" indent="-342900" algn="l">
              <a:buFont typeface="+mj-lt"/>
              <a:buAutoNum type="arabicPeriod"/>
            </a:pPr>
            <a:r>
              <a:rPr lang="pl-PL" sz="2700" dirty="0">
                <a:latin typeface="Arabic Typesetting" panose="03020402040406030203" pitchFamily="66" charset="-78"/>
                <a:cs typeface="Arabic Typesetting" panose="03020402040406030203" pitchFamily="66" charset="-78"/>
              </a:rPr>
              <a:t>Osoby te czytają z ust lub rozmawiają w języku migowym (nieznajomość </a:t>
            </a:r>
            <a:r>
              <a:rPr lang="en-GB" sz="2700" dirty="0" err="1">
                <a:latin typeface="Arabic Typesetting" panose="03020402040406030203" pitchFamily="66" charset="-78"/>
                <a:cs typeface="Arabic Typesetting" panose="03020402040406030203" pitchFamily="66" charset="-78"/>
              </a:rPr>
              <a:t>języka</a:t>
            </a:r>
            <a:r>
              <a:rPr lang="en-GB" sz="2700" dirty="0">
                <a:latin typeface="Arabic Typesetting" panose="03020402040406030203" pitchFamily="66" charset="-78"/>
                <a:cs typeface="Arabic Typesetting" panose="03020402040406030203" pitchFamily="66" charset="-78"/>
              </a:rPr>
              <a:t> </a:t>
            </a:r>
            <a:r>
              <a:rPr lang="en-GB" sz="2700" dirty="0" err="1">
                <a:latin typeface="Arabic Typesetting" panose="03020402040406030203" pitchFamily="66" charset="-78"/>
                <a:cs typeface="Arabic Typesetting" panose="03020402040406030203" pitchFamily="66" charset="-78"/>
              </a:rPr>
              <a:t>migowego</a:t>
            </a:r>
            <a:r>
              <a:rPr lang="en-GB" sz="2700" dirty="0">
                <a:latin typeface="Arabic Typesetting" panose="03020402040406030203" pitchFamily="66" charset="-78"/>
                <a:cs typeface="Arabic Typesetting" panose="03020402040406030203" pitchFamily="66" charset="-78"/>
              </a:rPr>
              <a:t> </a:t>
            </a:r>
            <a:r>
              <a:rPr lang="pl-PL" sz="2700" dirty="0">
                <a:latin typeface="Arabic Typesetting" panose="03020402040406030203" pitchFamily="66" charset="-78"/>
                <a:cs typeface="Arabic Typesetting" panose="03020402040406030203" pitchFamily="66" charset="-78"/>
              </a:rPr>
              <a:t>wśród większości społeczeństwa utrudnia przekazywanie informacji o</a:t>
            </a:r>
            <a:r>
              <a:rPr lang="en-GB" sz="2700" dirty="0">
                <a:latin typeface="Arabic Typesetting" panose="03020402040406030203" pitchFamily="66" charset="-78"/>
                <a:cs typeface="Arabic Typesetting" panose="03020402040406030203" pitchFamily="66" charset="-78"/>
              </a:rPr>
              <a:t> </a:t>
            </a:r>
            <a:r>
              <a:rPr lang="pl-PL" sz="2700" dirty="0">
                <a:latin typeface="Arabic Typesetting" panose="03020402040406030203" pitchFamily="66" charset="-78"/>
                <a:cs typeface="Arabic Typesetting" panose="03020402040406030203" pitchFamily="66" charset="-78"/>
              </a:rPr>
              <a:t>obecności innych zagrożeń),</a:t>
            </a:r>
            <a:endParaRPr lang="en-GB" sz="2700" dirty="0">
              <a:latin typeface="Arabic Typesetting" panose="03020402040406030203" pitchFamily="66" charset="-78"/>
              <a:cs typeface="Arabic Typesetting" panose="03020402040406030203" pitchFamily="66" charset="-78"/>
            </a:endParaRPr>
          </a:p>
          <a:p>
            <a:pPr marL="342900" indent="-342900" algn="l">
              <a:buFont typeface="+mj-lt"/>
              <a:buAutoNum type="arabicPeriod"/>
            </a:pPr>
            <a:r>
              <a:rPr lang="pl-PL" sz="2700" dirty="0">
                <a:latin typeface="Arabic Typesetting" panose="03020402040406030203" pitchFamily="66" charset="-78"/>
                <a:cs typeface="Arabic Typesetting" panose="03020402040406030203" pitchFamily="66" charset="-78"/>
              </a:rPr>
              <a:t>osoby te mogą mieć problem w przekazaniu informacji o swoim stanie zdrowia,- 4) z osobami tymi będzie utrudniony lub wręcz niemożliwy kontakt w ciemności </a:t>
            </a:r>
            <a:r>
              <a:rPr lang="en-GB" sz="2700" dirty="0">
                <a:latin typeface="Arabic Typesetting" panose="03020402040406030203" pitchFamily="66" charset="-78"/>
                <a:cs typeface="Arabic Typesetting" panose="03020402040406030203" pitchFamily="66" charset="-78"/>
              </a:rPr>
              <a:t>i </a:t>
            </a:r>
            <a:r>
              <a:rPr lang="en-GB" sz="2700" dirty="0" err="1">
                <a:latin typeface="Arabic Typesetting" panose="03020402040406030203" pitchFamily="66" charset="-78"/>
                <a:cs typeface="Arabic Typesetting" panose="03020402040406030203" pitchFamily="66" charset="-78"/>
              </a:rPr>
              <a:t>zadymieniu</a:t>
            </a:r>
            <a:r>
              <a:rPr lang="pl-PL" sz="2700" dirty="0">
                <a:latin typeface="Arabic Typesetting" panose="03020402040406030203" pitchFamily="66" charset="-78"/>
                <a:cs typeface="Arabic Typesetting" panose="03020402040406030203" pitchFamily="66" charset="-78"/>
              </a:rPr>
              <a:t>.</a:t>
            </a:r>
          </a:p>
        </p:txBody>
      </p:sp>
    </p:spTree>
    <p:extLst>
      <p:ext uri="{BB962C8B-B14F-4D97-AF65-F5344CB8AC3E}">
        <p14:creationId xmlns:p14="http://schemas.microsoft.com/office/powerpoint/2010/main" val="16000955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C52E540-1ED4-DC3B-DA79-341037D0B527}"/>
              </a:ext>
            </a:extLst>
          </p:cNvPr>
          <p:cNvSpPr>
            <a:spLocks noGrp="1"/>
          </p:cNvSpPr>
          <p:nvPr>
            <p:ph type="title"/>
          </p:nvPr>
        </p:nvSpPr>
        <p:spPr>
          <a:ln w="38100">
            <a:solidFill>
              <a:schemeClr val="accent6">
                <a:lumMod val="50000"/>
              </a:schemeClr>
            </a:solidFill>
          </a:ln>
        </p:spPr>
        <p:txBody>
          <a:bodyPr>
            <a:normAutofit fontScale="90000"/>
          </a:bodyPr>
          <a:lstStyle/>
          <a:p>
            <a:r>
              <a:rPr lang="pl-PL" sz="3100" b="0" i="0" dirty="0">
                <a:effectLst/>
                <a:latin typeface="Arabic Typesetting" panose="03020402040406030203" pitchFamily="66" charset="-78"/>
                <a:cs typeface="Arabic Typesetting" panose="03020402040406030203" pitchFamily="66" charset="-78"/>
              </a:rPr>
              <a:t>Elementy ułatwiające ewakuacjęniedosłyszących.</a:t>
            </a:r>
            <a:endParaRPr lang="pl-PL" sz="3100" dirty="0">
              <a:latin typeface="Arabic Typesetting" panose="03020402040406030203" pitchFamily="66" charset="-78"/>
              <a:cs typeface="Arabic Typesetting" panose="03020402040406030203" pitchFamily="66" charset="-78"/>
            </a:endParaRPr>
          </a:p>
        </p:txBody>
      </p:sp>
      <p:sp>
        <p:nvSpPr>
          <p:cNvPr id="3" name="Symbol zastępczy zawartości 2">
            <a:extLst>
              <a:ext uri="{FF2B5EF4-FFF2-40B4-BE49-F238E27FC236}">
                <a16:creationId xmlns:a16="http://schemas.microsoft.com/office/drawing/2014/main" id="{0A45B5E5-D041-98B6-EC9D-28D683DA194F}"/>
              </a:ext>
            </a:extLst>
          </p:cNvPr>
          <p:cNvSpPr>
            <a:spLocks noGrp="1"/>
          </p:cNvSpPr>
          <p:nvPr>
            <p:ph idx="1"/>
          </p:nvPr>
        </p:nvSpPr>
        <p:spPr/>
        <p:txBody>
          <a:bodyPr>
            <a:normAutofit/>
          </a:bodyPr>
          <a:lstStyle/>
          <a:p>
            <a:pPr marL="342900" indent="-342900">
              <a:buFont typeface="+mj-lt"/>
              <a:buAutoNum type="arabicPeriod"/>
            </a:pPr>
            <a:r>
              <a:rPr lang="pl-PL" sz="2800" dirty="0">
                <a:latin typeface="Arabic Typesetting" panose="03020402040406030203" pitchFamily="66" charset="-78"/>
                <a:cs typeface="Arabic Typesetting" panose="03020402040406030203" pitchFamily="66" charset="-78"/>
              </a:rPr>
              <a:t>sprawność fizyczna umożliwia samodzielne poruszanie się oraz </a:t>
            </a:r>
            <a:r>
              <a:rPr lang="en-GB" sz="2800" dirty="0" err="1">
                <a:latin typeface="Arabic Typesetting" panose="03020402040406030203" pitchFamily="66" charset="-78"/>
                <a:cs typeface="Arabic Typesetting" panose="03020402040406030203" pitchFamily="66" charset="-78"/>
              </a:rPr>
              <a:t>samodzielne</a:t>
            </a:r>
            <a:r>
              <a:rPr lang="en-GB" sz="2800" dirty="0">
                <a:latin typeface="Arabic Typesetting" panose="03020402040406030203" pitchFamily="66" charset="-78"/>
                <a:cs typeface="Arabic Typesetting" panose="03020402040406030203" pitchFamily="66" charset="-78"/>
              </a:rPr>
              <a:t> </a:t>
            </a:r>
            <a:r>
              <a:rPr lang="en-GB" sz="2800" dirty="0" err="1">
                <a:latin typeface="Arabic Typesetting" panose="03020402040406030203" pitchFamily="66" charset="-78"/>
                <a:cs typeface="Arabic Typesetting" panose="03020402040406030203" pitchFamily="66" charset="-78"/>
              </a:rPr>
              <a:t>wykonywanie</a:t>
            </a:r>
            <a:r>
              <a:rPr lang="pl-PL" sz="2800" dirty="0">
                <a:latin typeface="Arabic Typesetting" panose="03020402040406030203" pitchFamily="66" charset="-78"/>
                <a:cs typeface="Arabic Typesetting" panose="03020402040406030203" pitchFamily="66" charset="-78"/>
              </a:rPr>
              <a:t> zalecanych i zademonstrowanych czynności,</a:t>
            </a:r>
            <a:endParaRPr lang="en-GB" sz="2800" dirty="0">
              <a:latin typeface="Arabic Typesetting" panose="03020402040406030203" pitchFamily="66" charset="-78"/>
              <a:cs typeface="Arabic Typesetting" panose="03020402040406030203" pitchFamily="66" charset="-78"/>
            </a:endParaRPr>
          </a:p>
          <a:p>
            <a:pPr marL="342900" indent="-342900">
              <a:buFont typeface="+mj-lt"/>
              <a:buAutoNum type="arabicPeriod"/>
            </a:pPr>
            <a:r>
              <a:rPr lang="pl-PL" sz="2800" dirty="0">
                <a:latin typeface="Arabic Typesetting" panose="03020402040406030203" pitchFamily="66" charset="-78"/>
                <a:cs typeface="Arabic Typesetting" panose="03020402040406030203" pitchFamily="66" charset="-78"/>
              </a:rPr>
              <a:t> wyostrzone receptory wzroku, węchu i dotyku kompensują brak słuchu,</a:t>
            </a:r>
            <a:endParaRPr lang="en-GB" sz="2800" dirty="0">
              <a:latin typeface="Arabic Typesetting" panose="03020402040406030203" pitchFamily="66" charset="-78"/>
              <a:cs typeface="Arabic Typesetting" panose="03020402040406030203" pitchFamily="66" charset="-78"/>
            </a:endParaRPr>
          </a:p>
          <a:p>
            <a:pPr marL="342900" indent="-342900">
              <a:buFont typeface="+mj-lt"/>
              <a:buAutoNum type="arabicPeriod"/>
            </a:pPr>
            <a:r>
              <a:rPr lang="pl-PL" sz="2800" dirty="0">
                <a:latin typeface="Arabic Typesetting" panose="03020402040406030203" pitchFamily="66" charset="-78"/>
                <a:cs typeface="Arabic Typesetting" panose="03020402040406030203" pitchFamily="66" charset="-78"/>
              </a:rPr>
              <a:t> ufność w stosunku do osób słyszących i otwartość na pomoc z ich strony.</a:t>
            </a:r>
          </a:p>
        </p:txBody>
      </p:sp>
    </p:spTree>
    <p:extLst>
      <p:ext uri="{BB962C8B-B14F-4D97-AF65-F5344CB8AC3E}">
        <p14:creationId xmlns:p14="http://schemas.microsoft.com/office/powerpoint/2010/main" val="2338920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C52E540-1ED4-DC3B-DA79-341037D0B527}"/>
              </a:ext>
            </a:extLst>
          </p:cNvPr>
          <p:cNvSpPr>
            <a:spLocks noGrp="1"/>
          </p:cNvSpPr>
          <p:nvPr>
            <p:ph type="title"/>
          </p:nvPr>
        </p:nvSpPr>
        <p:spPr>
          <a:xfrm>
            <a:off x="2231136" y="373702"/>
            <a:ext cx="7729728" cy="1188720"/>
          </a:xfrm>
          <a:ln w="38100">
            <a:solidFill>
              <a:schemeClr val="accent6">
                <a:lumMod val="50000"/>
              </a:schemeClr>
            </a:solidFill>
          </a:ln>
        </p:spPr>
        <p:txBody>
          <a:bodyPr>
            <a:normAutofit fontScale="90000"/>
          </a:bodyPr>
          <a:lstStyle/>
          <a:p>
            <a:r>
              <a:rPr lang="pl-PL" sz="3100" b="0" i="0" dirty="0">
                <a:effectLst/>
                <a:latin typeface="Arabic Typesetting" panose="03020402040406030203" pitchFamily="66" charset="-78"/>
                <a:cs typeface="Arabic Typesetting" panose="03020402040406030203" pitchFamily="66" charset="-78"/>
              </a:rPr>
              <a:t>Sposoby ewakuacji osób </a:t>
            </a:r>
            <a:r>
              <a:rPr lang="en-GB" sz="3100" b="0" i="0" dirty="0">
                <a:effectLst/>
                <a:latin typeface="Arabic Typesetting" panose="03020402040406030203" pitchFamily="66" charset="-78"/>
                <a:cs typeface="Arabic Typesetting" panose="03020402040406030203" pitchFamily="66" charset="-78"/>
              </a:rPr>
              <a:t>z </a:t>
            </a:r>
            <a:r>
              <a:rPr lang="en-GB" sz="3100" b="0" i="0" dirty="0" err="1">
                <a:effectLst/>
                <a:latin typeface="Arabic Typesetting" panose="03020402040406030203" pitchFamily="66" charset="-78"/>
                <a:cs typeface="Arabic Typesetting" panose="03020402040406030203" pitchFamily="66" charset="-78"/>
              </a:rPr>
              <a:t>niepełnosprawnością</a:t>
            </a:r>
            <a:r>
              <a:rPr lang="pl-PL" sz="3100" b="0" i="0" dirty="0">
                <a:effectLst/>
                <a:latin typeface="Arabic Typesetting" panose="03020402040406030203" pitchFamily="66" charset="-78"/>
                <a:cs typeface="Arabic Typesetting" panose="03020402040406030203" pitchFamily="66" charset="-78"/>
              </a:rPr>
              <a:t> ruchową.</a:t>
            </a:r>
            <a:endParaRPr lang="pl-PL" sz="3100" dirty="0">
              <a:latin typeface="Arabic Typesetting" panose="03020402040406030203" pitchFamily="66" charset="-78"/>
              <a:cs typeface="Arabic Typesetting" panose="03020402040406030203" pitchFamily="66" charset="-78"/>
            </a:endParaRPr>
          </a:p>
        </p:txBody>
      </p:sp>
      <p:sp>
        <p:nvSpPr>
          <p:cNvPr id="3" name="Symbol zastępczy zawartości 2">
            <a:extLst>
              <a:ext uri="{FF2B5EF4-FFF2-40B4-BE49-F238E27FC236}">
                <a16:creationId xmlns:a16="http://schemas.microsoft.com/office/drawing/2014/main" id="{9465C79D-47E4-47DC-7005-6270DBE2521B}"/>
              </a:ext>
            </a:extLst>
          </p:cNvPr>
          <p:cNvSpPr>
            <a:spLocks noGrp="1"/>
          </p:cNvSpPr>
          <p:nvPr>
            <p:ph idx="1"/>
          </p:nvPr>
        </p:nvSpPr>
        <p:spPr>
          <a:xfrm>
            <a:off x="0" y="2285965"/>
            <a:ext cx="12192000" cy="3101983"/>
          </a:xfrm>
        </p:spPr>
        <p:txBody>
          <a:bodyPr>
            <a:noAutofit/>
          </a:bodyPr>
          <a:lstStyle/>
          <a:p>
            <a:r>
              <a:rPr lang="pl-PL" sz="2700" dirty="0">
                <a:latin typeface="Arabic Typesetting" panose="03020402040406030203" pitchFamily="66" charset="-78"/>
                <a:cs typeface="Arabic Typesetting" panose="03020402040406030203" pitchFamily="66" charset="-78"/>
              </a:rPr>
              <a:t> Przenoszenie ratowanych osób z dysfunkcjami ruchu i w razie potrzeby z </a:t>
            </a:r>
            <a:r>
              <a:rPr lang="en-GB" sz="2700" dirty="0" err="1">
                <a:latin typeface="Arabic Typesetting" panose="03020402040406030203" pitchFamily="66" charset="-78"/>
                <a:cs typeface="Arabic Typesetting" panose="03020402040406030203" pitchFamily="66" charset="-78"/>
              </a:rPr>
              <a:t>dysfunkcjami</a:t>
            </a:r>
            <a:r>
              <a:rPr lang="en-GB" sz="2700" dirty="0">
                <a:latin typeface="Arabic Typesetting" panose="03020402040406030203" pitchFamily="66" charset="-78"/>
                <a:cs typeface="Arabic Typesetting" panose="03020402040406030203" pitchFamily="66" charset="-78"/>
              </a:rPr>
              <a:t> </a:t>
            </a:r>
            <a:r>
              <a:rPr lang="en-GB" sz="2700" dirty="0" err="1">
                <a:latin typeface="Arabic Typesetting" panose="03020402040406030203" pitchFamily="66" charset="-78"/>
                <a:cs typeface="Arabic Typesetting" panose="03020402040406030203" pitchFamily="66" charset="-78"/>
              </a:rPr>
              <a:t>wzroku</a:t>
            </a:r>
            <a:r>
              <a:rPr lang="pl-PL" sz="2700" dirty="0">
                <a:latin typeface="Arabic Typesetting" panose="03020402040406030203" pitchFamily="66" charset="-78"/>
                <a:cs typeface="Arabic Typesetting" panose="03020402040406030203" pitchFamily="66" charset="-78"/>
              </a:rPr>
              <a:t> (przy dużym zagrożeniu) może się odbyć przy pomocy krzesła ewakuacyjnego </a:t>
            </a:r>
            <a:r>
              <a:rPr lang="en-GB" sz="2700" dirty="0" err="1">
                <a:latin typeface="Arabic Typesetting" panose="03020402040406030203" pitchFamily="66" charset="-78"/>
                <a:cs typeface="Arabic Typesetting" panose="03020402040406030203" pitchFamily="66" charset="-78"/>
              </a:rPr>
              <a:t>lub</a:t>
            </a:r>
            <a:r>
              <a:rPr lang="en-GB" sz="2700" dirty="0">
                <a:latin typeface="Arabic Typesetting" panose="03020402040406030203" pitchFamily="66" charset="-78"/>
                <a:cs typeface="Arabic Typesetting" panose="03020402040406030203" pitchFamily="66" charset="-78"/>
              </a:rPr>
              <a:t> </a:t>
            </a:r>
            <a:r>
              <a:rPr lang="en-GB" sz="2700" dirty="0" err="1">
                <a:latin typeface="Arabic Typesetting" panose="03020402040406030203" pitchFamily="66" charset="-78"/>
                <a:cs typeface="Arabic Typesetting" panose="03020402040406030203" pitchFamily="66" charset="-78"/>
              </a:rPr>
              <a:t>zastosowaniu</a:t>
            </a:r>
            <a:r>
              <a:rPr lang="pl-PL" sz="2700" dirty="0">
                <a:latin typeface="Arabic Typesetting" panose="03020402040406030203" pitchFamily="66" charset="-78"/>
                <a:cs typeface="Arabic Typesetting" panose="03020402040406030203" pitchFamily="66" charset="-78"/>
              </a:rPr>
              <a:t> jednego z poniższych sposobów:</a:t>
            </a:r>
            <a:endParaRPr lang="en-GB" sz="2700" dirty="0">
              <a:latin typeface="Arabic Typesetting" panose="03020402040406030203" pitchFamily="66" charset="-78"/>
              <a:cs typeface="Arabic Typesetting" panose="03020402040406030203" pitchFamily="66" charset="-78"/>
            </a:endParaRPr>
          </a:p>
          <a:p>
            <a:pPr lvl="1"/>
            <a:r>
              <a:rPr lang="pl-PL" sz="2700" dirty="0">
                <a:latin typeface="Arabic Typesetting" panose="03020402040406030203" pitchFamily="66" charset="-78"/>
                <a:cs typeface="Arabic Typesetting" panose="03020402040406030203" pitchFamily="66" charset="-78"/>
              </a:rPr>
              <a:t>Ewakuacja poszkodowanego przez dwie osoby przy użyciu noszy.</a:t>
            </a:r>
            <a:endParaRPr lang="en-GB" sz="2700" dirty="0">
              <a:latin typeface="Arabic Typesetting" panose="03020402040406030203" pitchFamily="66" charset="-78"/>
              <a:cs typeface="Arabic Typesetting" panose="03020402040406030203" pitchFamily="66" charset="-78"/>
            </a:endParaRPr>
          </a:p>
          <a:p>
            <a:pPr lvl="1"/>
            <a:r>
              <a:rPr lang="pl-PL" sz="2700" dirty="0">
                <a:latin typeface="Arabic Typesetting" panose="03020402040406030203" pitchFamily="66" charset="-78"/>
                <a:cs typeface="Arabic Typesetting" panose="03020402040406030203" pitchFamily="66" charset="-78"/>
              </a:rPr>
              <a:t>Chwyt „kończynowy” – jeden z ratujących chwyta ewakuowanego pod pachy, stojąc od</a:t>
            </a:r>
            <a:r>
              <a:rPr lang="en-GB" sz="2700" dirty="0">
                <a:latin typeface="Arabic Typesetting" panose="03020402040406030203" pitchFamily="66" charset="-78"/>
                <a:cs typeface="Arabic Typesetting" panose="03020402040406030203" pitchFamily="66" charset="-78"/>
              </a:rPr>
              <a:t> </a:t>
            </a:r>
            <a:r>
              <a:rPr lang="pl-PL" sz="2700" dirty="0">
                <a:latin typeface="Arabic Typesetting" panose="03020402040406030203" pitchFamily="66" charset="-78"/>
                <a:cs typeface="Arabic Typesetting" panose="03020402040406030203" pitchFamily="66" charset="-78"/>
              </a:rPr>
              <a:t>strony jego głowy, a drugi pod kolana, stojąc tyłem do ratowanego. </a:t>
            </a:r>
            <a:r>
              <a:rPr lang="en-GB" sz="2700" dirty="0" err="1">
                <a:latin typeface="Arabic Typesetting" panose="03020402040406030203" pitchFamily="66" charset="-78"/>
                <a:cs typeface="Arabic Typesetting" panose="03020402040406030203" pitchFamily="66" charset="-78"/>
              </a:rPr>
              <a:t>Ewakuowanego</a:t>
            </a:r>
            <a:r>
              <a:rPr lang="en-GB" sz="2700" dirty="0">
                <a:latin typeface="Arabic Typesetting" panose="03020402040406030203" pitchFamily="66" charset="-78"/>
                <a:cs typeface="Arabic Typesetting" panose="03020402040406030203" pitchFamily="66" charset="-78"/>
              </a:rPr>
              <a:t> </a:t>
            </a:r>
            <a:r>
              <a:rPr lang="en-GB" sz="2700" dirty="0" err="1">
                <a:latin typeface="Arabic Typesetting" panose="03020402040406030203" pitchFamily="66" charset="-78"/>
                <a:cs typeface="Arabic Typesetting" panose="03020402040406030203" pitchFamily="66" charset="-78"/>
              </a:rPr>
              <a:t>wynosi</a:t>
            </a:r>
            <a:r>
              <a:rPr lang="pl-PL" sz="2700" dirty="0">
                <a:latin typeface="Arabic Typesetting" panose="03020402040406030203" pitchFamily="66" charset="-78"/>
                <a:cs typeface="Arabic Typesetting" panose="03020402040406030203" pitchFamily="66" charset="-78"/>
              </a:rPr>
              <a:t> się nogami do przodu.</a:t>
            </a:r>
            <a:endParaRPr lang="en-GB" sz="2700" dirty="0">
              <a:latin typeface="Arabic Typesetting" panose="03020402040406030203" pitchFamily="66" charset="-78"/>
              <a:cs typeface="Arabic Typesetting" panose="03020402040406030203" pitchFamily="66" charset="-78"/>
            </a:endParaRPr>
          </a:p>
          <a:p>
            <a:pPr lvl="1"/>
            <a:r>
              <a:rPr lang="pl-PL" sz="2700" dirty="0">
                <a:latin typeface="Arabic Typesetting" panose="03020402040406030203" pitchFamily="66" charset="-78"/>
                <a:cs typeface="Arabic Typesetting" panose="03020402040406030203" pitchFamily="66" charset="-78"/>
              </a:rPr>
              <a:t>Przenoszenie „na stołeczku” - ratownicy odpowiednim uchwytem dłoni tworzą siedzenie z</a:t>
            </a:r>
            <a:r>
              <a:rPr lang="en-GB" sz="2700" dirty="0">
                <a:latin typeface="Arabic Typesetting" panose="03020402040406030203" pitchFamily="66" charset="-78"/>
                <a:cs typeface="Arabic Typesetting" panose="03020402040406030203" pitchFamily="66" charset="-78"/>
              </a:rPr>
              <a:t> </a:t>
            </a:r>
            <a:r>
              <a:rPr lang="pl-PL" sz="2700" dirty="0">
                <a:latin typeface="Arabic Typesetting" panose="03020402040406030203" pitchFamily="66" charset="-78"/>
                <a:cs typeface="Arabic Typesetting" panose="03020402040406030203" pitchFamily="66" charset="-78"/>
              </a:rPr>
              <a:t>rąk, na których siada ratowany, trzymając ratowników za szyję. Ratownicy lekko </a:t>
            </a:r>
            <a:r>
              <a:rPr lang="en-GB" sz="2700" dirty="0" err="1">
                <a:latin typeface="Arabic Typesetting" panose="03020402040406030203" pitchFamily="66" charset="-78"/>
                <a:cs typeface="Arabic Typesetting" panose="03020402040406030203" pitchFamily="66" charset="-78"/>
              </a:rPr>
              <a:t>zwróceni</a:t>
            </a:r>
            <a:r>
              <a:rPr lang="en-GB" sz="2700" dirty="0">
                <a:latin typeface="Arabic Typesetting" panose="03020402040406030203" pitchFamily="66" charset="-78"/>
                <a:cs typeface="Arabic Typesetting" panose="03020402040406030203" pitchFamily="66" charset="-78"/>
              </a:rPr>
              <a:t> do</a:t>
            </a:r>
            <a:r>
              <a:rPr lang="pl-PL" sz="2700" dirty="0">
                <a:latin typeface="Arabic Typesetting" panose="03020402040406030203" pitchFamily="66" charset="-78"/>
                <a:cs typeface="Arabic Typesetting" panose="03020402040406030203" pitchFamily="66" charset="-78"/>
              </a:rPr>
              <a:t> siebie, ukośnie do kierunku ewakuacji, wynoszą ratowanego.</a:t>
            </a:r>
          </a:p>
        </p:txBody>
      </p:sp>
    </p:spTree>
    <p:extLst>
      <p:ext uri="{BB962C8B-B14F-4D97-AF65-F5344CB8AC3E}">
        <p14:creationId xmlns:p14="http://schemas.microsoft.com/office/powerpoint/2010/main" val="2290298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86677337-C35F-6A3E-C1E7-06809EFA644F}"/>
              </a:ext>
            </a:extLst>
          </p:cNvPr>
          <p:cNvPicPr>
            <a:picLocks noChangeAspect="1"/>
          </p:cNvPicPr>
          <p:nvPr/>
        </p:nvPicPr>
        <p:blipFill rotWithShape="1">
          <a:blip r:embed="rId2"/>
          <a:srcRect t="12702" r="-172" b="11543"/>
          <a:stretch/>
        </p:blipFill>
        <p:spPr>
          <a:xfrm>
            <a:off x="7603905" y="1201024"/>
            <a:ext cx="4300511" cy="4099571"/>
          </a:xfrm>
          <a:prstGeom prst="rect">
            <a:avLst/>
          </a:prstGeom>
        </p:spPr>
      </p:pic>
      <p:sp>
        <p:nvSpPr>
          <p:cNvPr id="9" name="pole tekstowe 8">
            <a:extLst>
              <a:ext uri="{FF2B5EF4-FFF2-40B4-BE49-F238E27FC236}">
                <a16:creationId xmlns:a16="http://schemas.microsoft.com/office/drawing/2014/main" id="{B6CAF81E-FF00-10F6-A293-C04F251453B8}"/>
              </a:ext>
            </a:extLst>
          </p:cNvPr>
          <p:cNvSpPr txBox="1"/>
          <p:nvPr/>
        </p:nvSpPr>
        <p:spPr>
          <a:xfrm>
            <a:off x="0" y="0"/>
            <a:ext cx="7431387" cy="6632585"/>
          </a:xfrm>
          <a:prstGeom prst="rect">
            <a:avLst/>
          </a:prstGeom>
          <a:noFill/>
        </p:spPr>
        <p:txBody>
          <a:bodyPr wrap="square">
            <a:spAutoFit/>
          </a:bodyPr>
          <a:lstStyle/>
          <a:p>
            <a:pPr algn="justLow"/>
            <a:r>
              <a:rPr lang="pl-PL" sz="2500" b="0" i="0" dirty="0">
                <a:effectLst/>
                <a:latin typeface="Arabic Typesetting" panose="03020402040406030203" pitchFamily="66" charset="-78"/>
                <a:cs typeface="Arabic Typesetting" panose="03020402040406030203" pitchFamily="66" charset="-78"/>
              </a:rPr>
              <a:t>Dodatkowo instytucje publiczne mają obowiązek przygotowania przynajmniej </a:t>
            </a:r>
            <a:r>
              <a:rPr lang="en-GB" sz="2500" b="0" i="0" dirty="0">
                <a:effectLst/>
                <a:latin typeface="Arabic Typesetting" panose="03020402040406030203" pitchFamily="66" charset="-78"/>
                <a:cs typeface="Arabic Typesetting" panose="03020402040406030203" pitchFamily="66" charset="-78"/>
              </a:rPr>
              <a:t>   </a:t>
            </a:r>
            <a:r>
              <a:rPr lang="pl-PL" sz="2500" b="0" i="0" dirty="0">
                <a:effectLst/>
                <a:latin typeface="Arabic Typesetting" panose="03020402040406030203" pitchFamily="66" charset="-78"/>
                <a:cs typeface="Arabic Typesetting" panose="03020402040406030203" pitchFamily="66" charset="-78"/>
              </a:rPr>
              <a:t>co </a:t>
            </a:r>
            <a:r>
              <a:rPr lang="en-GB" sz="2500" b="0" i="0" dirty="0" err="1">
                <a:effectLst/>
                <a:latin typeface="Arabic Typesetting" panose="03020402040406030203" pitchFamily="66" charset="-78"/>
                <a:cs typeface="Arabic Typesetting" panose="03020402040406030203" pitchFamily="66" charset="-78"/>
              </a:rPr>
              <a:t>cztery</a:t>
            </a:r>
            <a:r>
              <a:rPr lang="en-GB" sz="2500" b="0" i="0" dirty="0">
                <a:effectLst/>
                <a:latin typeface="Arabic Typesetting" panose="03020402040406030203" pitchFamily="66" charset="-78"/>
                <a:cs typeface="Arabic Typesetting" panose="03020402040406030203" pitchFamily="66" charset="-78"/>
              </a:rPr>
              <a:t> </a:t>
            </a:r>
            <a:r>
              <a:rPr lang="en-GB" sz="2500" b="0" i="0" dirty="0" err="1">
                <a:effectLst/>
                <a:latin typeface="Arabic Typesetting" panose="03020402040406030203" pitchFamily="66" charset="-78"/>
                <a:cs typeface="Arabic Typesetting" panose="03020402040406030203" pitchFamily="66" charset="-78"/>
              </a:rPr>
              <a:t>lata</a:t>
            </a:r>
            <a:r>
              <a:rPr lang="pl-PL" sz="2500" b="0" i="0" dirty="0">
                <a:effectLst/>
                <a:latin typeface="Arabic Typesetting" panose="03020402040406030203" pitchFamily="66" charset="-78"/>
                <a:cs typeface="Arabic Typesetting" panose="03020402040406030203" pitchFamily="66" charset="-78"/>
              </a:rPr>
              <a:t> raportu o stanie zapewnienia dostępności osobom ze szczególnymi potrzebami wdanym podmiocie (organizacji). Powinien on zawierać </a:t>
            </a:r>
            <a:r>
              <a:rPr lang="en-GB" sz="2500" b="0" i="0" dirty="0">
                <a:effectLst/>
                <a:latin typeface="Arabic Typesetting" panose="03020402040406030203" pitchFamily="66" charset="-78"/>
                <a:cs typeface="Arabic Typesetting" panose="03020402040406030203" pitchFamily="66" charset="-78"/>
              </a:rPr>
              <a:t>                    </a:t>
            </a:r>
            <a:r>
              <a:rPr lang="pl-PL" sz="2500" b="0" i="0" dirty="0">
                <a:effectLst/>
                <a:latin typeface="Arabic Typesetting" panose="03020402040406030203" pitchFamily="66" charset="-78"/>
                <a:cs typeface="Arabic Typesetting" panose="03020402040406030203" pitchFamily="66" charset="-78"/>
              </a:rPr>
              <a:t>w szczególności informacje </a:t>
            </a:r>
            <a:r>
              <a:rPr lang="en-GB" sz="2500" b="0" i="0" dirty="0">
                <a:effectLst/>
                <a:latin typeface="Arabic Typesetting" panose="03020402040406030203" pitchFamily="66" charset="-78"/>
                <a:cs typeface="Arabic Typesetting" panose="03020402040406030203" pitchFamily="66" charset="-78"/>
              </a:rPr>
              <a:t>o </a:t>
            </a:r>
            <a:r>
              <a:rPr lang="en-GB" sz="2500" b="0" i="0" dirty="0" err="1">
                <a:effectLst/>
                <a:latin typeface="Arabic Typesetting" panose="03020402040406030203" pitchFamily="66" charset="-78"/>
                <a:cs typeface="Arabic Typesetting" panose="03020402040406030203" pitchFamily="66" charset="-78"/>
              </a:rPr>
              <a:t>zapewnieniu</a:t>
            </a:r>
            <a:r>
              <a:rPr lang="en-GB" sz="2500" b="0" i="0" dirty="0">
                <a:effectLst/>
                <a:latin typeface="Arabic Typesetting" panose="03020402040406030203" pitchFamily="66" charset="-78"/>
                <a:cs typeface="Arabic Typesetting" panose="03020402040406030203" pitchFamily="66" charset="-78"/>
              </a:rPr>
              <a:t> </a:t>
            </a:r>
            <a:r>
              <a:rPr lang="pl-PL" sz="2500" b="0" i="0" dirty="0">
                <a:effectLst/>
                <a:latin typeface="Arabic Typesetting" panose="03020402040406030203" pitchFamily="66" charset="-78"/>
                <a:cs typeface="Arabic Typesetting" panose="03020402040406030203" pitchFamily="66" charset="-78"/>
              </a:rPr>
              <a:t>możliwości ewakuacji lub uratowania w inny sposób OzN, czyli:</a:t>
            </a:r>
            <a:endParaRPr lang="en-GB" sz="2500" b="0" i="0" dirty="0">
              <a:effectLst/>
              <a:latin typeface="Arabic Typesetting" panose="03020402040406030203" pitchFamily="66" charset="-78"/>
              <a:cs typeface="Arabic Typesetting" panose="03020402040406030203" pitchFamily="66" charset="-78"/>
            </a:endParaRPr>
          </a:p>
          <a:p>
            <a:pPr algn="justLow"/>
            <a:endParaRPr lang="en-GB" sz="2500" b="0" i="0" dirty="0">
              <a:effectLst/>
              <a:latin typeface="Arabic Typesetting" panose="03020402040406030203" pitchFamily="66" charset="-78"/>
              <a:cs typeface="Arabic Typesetting" panose="03020402040406030203" pitchFamily="66" charset="-78"/>
            </a:endParaRPr>
          </a:p>
          <a:p>
            <a:pPr marL="342900" indent="-342900" algn="justLow">
              <a:buFont typeface="Wingdings" pitchFamily="2" charset="2"/>
              <a:buChar char="§"/>
            </a:pPr>
            <a:r>
              <a:rPr lang="pl-PL" sz="2500" b="0" i="0" dirty="0">
                <a:effectLst/>
                <a:latin typeface="Arabic Typesetting" panose="03020402040406030203" pitchFamily="66" charset="-78"/>
                <a:cs typeface="Arabic Typesetting" panose="03020402040406030203" pitchFamily="66" charset="-78"/>
              </a:rPr>
              <a:t> o kierunkach i drogach ewakuacji w formie wizualnej (w tym np. oświetleniu </a:t>
            </a:r>
            <a:r>
              <a:rPr lang="en-GB" sz="2500" b="0" i="0" dirty="0" err="1">
                <a:effectLst/>
                <a:latin typeface="Arabic Typesetting" panose="03020402040406030203" pitchFamily="66" charset="-78"/>
                <a:cs typeface="Arabic Typesetting" panose="03020402040406030203" pitchFamily="66" charset="-78"/>
              </a:rPr>
              <a:t>dróg</a:t>
            </a:r>
            <a:r>
              <a:rPr lang="en-GB" sz="2500" b="0" i="0" dirty="0">
                <a:effectLst/>
                <a:latin typeface="Arabic Typesetting" panose="03020402040406030203" pitchFamily="66" charset="-78"/>
                <a:cs typeface="Arabic Typesetting" panose="03020402040406030203" pitchFamily="66" charset="-78"/>
              </a:rPr>
              <a:t> </a:t>
            </a:r>
            <a:r>
              <a:rPr lang="en-GB" sz="2500" b="0" i="0" dirty="0" err="1">
                <a:effectLst/>
                <a:latin typeface="Arabic Typesetting" panose="03020402040406030203" pitchFamily="66" charset="-78"/>
                <a:cs typeface="Arabic Typesetting" panose="03020402040406030203" pitchFamily="66" charset="-78"/>
              </a:rPr>
              <a:t>ewakuacji</a:t>
            </a:r>
            <a:r>
              <a:rPr lang="pl-PL" sz="2500" b="0" i="0" dirty="0">
                <a:effectLst/>
                <a:latin typeface="Arabic Typesetting" panose="03020402040406030203" pitchFamily="66" charset="-78"/>
                <a:cs typeface="Arabic Typesetting" panose="03020402040406030203" pitchFamily="66" charset="-78"/>
              </a:rPr>
              <a:t> w formie listwy przypodłogowej zasilanej </a:t>
            </a:r>
            <a:r>
              <a:rPr lang="en-GB" sz="2500" b="0" i="0" dirty="0">
                <a:effectLst/>
                <a:latin typeface="Arabic Typesetting" panose="03020402040406030203" pitchFamily="66" charset="-78"/>
                <a:cs typeface="Arabic Typesetting" panose="03020402040406030203" pitchFamily="66" charset="-78"/>
              </a:rPr>
              <a:t>            </a:t>
            </a:r>
            <a:r>
              <a:rPr lang="pl-PL" sz="2500" b="0" i="0" dirty="0">
                <a:effectLst/>
                <a:latin typeface="Arabic Typesetting" panose="03020402040406030203" pitchFamily="66" charset="-78"/>
                <a:cs typeface="Arabic Typesetting" panose="03020402040406030203" pitchFamily="66" charset="-78"/>
              </a:rPr>
              <a:t>z niezależnego źródła), dotykowej(np. </a:t>
            </a:r>
            <a:r>
              <a:rPr lang="pl-PL" sz="2500" b="0" i="0" dirty="0" err="1">
                <a:effectLst/>
                <a:latin typeface="Arabic Typesetting" panose="03020402040406030203" pitchFamily="66" charset="-78"/>
                <a:cs typeface="Arabic Typesetting" panose="03020402040406030203" pitchFamily="66" charset="-78"/>
              </a:rPr>
              <a:t>tyflograficznych</a:t>
            </a:r>
            <a:r>
              <a:rPr lang="pl-PL" sz="2500" b="0" i="0" dirty="0">
                <a:effectLst/>
                <a:latin typeface="Arabic Typesetting" panose="03020402040406030203" pitchFamily="66" charset="-78"/>
                <a:cs typeface="Arabic Typesetting" panose="03020402040406030203" pitchFamily="66" charset="-78"/>
              </a:rPr>
              <a:t> planach ewakuacji) </a:t>
            </a:r>
            <a:r>
              <a:rPr lang="en-GB" sz="2500" b="0" i="0" dirty="0">
                <a:effectLst/>
                <a:latin typeface="Arabic Typesetting" panose="03020402040406030203" pitchFamily="66" charset="-78"/>
                <a:cs typeface="Arabic Typesetting" panose="03020402040406030203" pitchFamily="66" charset="-78"/>
              </a:rPr>
              <a:t>      </a:t>
            </a:r>
            <a:r>
              <a:rPr lang="pl-PL" sz="2500" b="0" i="0" dirty="0">
                <a:effectLst/>
                <a:latin typeface="Arabic Typesetting" panose="03020402040406030203" pitchFamily="66" charset="-78"/>
                <a:cs typeface="Arabic Typesetting" panose="03020402040406030203" pitchFamily="66" charset="-78"/>
              </a:rPr>
              <a:t>i głosowej (np. przez dźwiękowe </a:t>
            </a:r>
            <a:r>
              <a:rPr lang="en-GB" sz="2500" b="0" i="0" dirty="0" err="1">
                <a:effectLst/>
                <a:latin typeface="Arabic Typesetting" panose="03020402040406030203" pitchFamily="66" charset="-78"/>
                <a:cs typeface="Arabic Typesetting" panose="03020402040406030203" pitchFamily="66" charset="-78"/>
              </a:rPr>
              <a:t>systemy</a:t>
            </a:r>
            <a:r>
              <a:rPr lang="en-GB" sz="2500" b="0" i="0" dirty="0">
                <a:effectLst/>
                <a:latin typeface="Arabic Typesetting" panose="03020402040406030203" pitchFamily="66" charset="-78"/>
                <a:cs typeface="Arabic Typesetting" panose="03020402040406030203" pitchFamily="66" charset="-78"/>
              </a:rPr>
              <a:t> </a:t>
            </a:r>
            <a:r>
              <a:rPr lang="en-GB" sz="2500" b="0" i="0" dirty="0" err="1">
                <a:effectLst/>
                <a:latin typeface="Arabic Typesetting" panose="03020402040406030203" pitchFamily="66" charset="-78"/>
                <a:cs typeface="Arabic Typesetting" panose="03020402040406030203" pitchFamily="66" charset="-78"/>
              </a:rPr>
              <a:t>ostrzegawcze</a:t>
            </a:r>
            <a:r>
              <a:rPr lang="en-GB" sz="2500" b="0" i="0" dirty="0">
                <a:effectLst/>
                <a:latin typeface="Arabic Typesetting" panose="03020402040406030203" pitchFamily="66" charset="-78"/>
                <a:cs typeface="Arabic Typesetting" panose="03020402040406030203" pitchFamily="66" charset="-78"/>
              </a:rPr>
              <a:t> </a:t>
            </a:r>
            <a:r>
              <a:rPr lang="pl-PL" sz="2500" b="0" i="0" dirty="0">
                <a:effectLst/>
                <a:latin typeface="Arabic Typesetting" panose="03020402040406030203" pitchFamily="66" charset="-78"/>
                <a:cs typeface="Arabic Typesetting" panose="03020402040406030203" pitchFamily="66" charset="-78"/>
              </a:rPr>
              <a:t>);</a:t>
            </a:r>
            <a:endParaRPr lang="en-GB" sz="2500" dirty="0">
              <a:latin typeface="Arabic Typesetting" panose="03020402040406030203" pitchFamily="66" charset="-78"/>
              <a:cs typeface="Arabic Typesetting" panose="03020402040406030203" pitchFamily="66" charset="-78"/>
            </a:endParaRPr>
          </a:p>
          <a:p>
            <a:pPr algn="justLow"/>
            <a:r>
              <a:rPr lang="pl-PL" sz="2500" b="0" i="0" dirty="0">
                <a:effectLst/>
                <a:latin typeface="Arabic Typesetting" panose="03020402040406030203" pitchFamily="66" charset="-78"/>
                <a:cs typeface="Arabic Typesetting" panose="03020402040406030203" pitchFamily="66" charset="-78"/>
              </a:rPr>
              <a:t> </a:t>
            </a:r>
            <a:endParaRPr lang="en-GB" sz="2500" b="0" i="0" dirty="0">
              <a:effectLst/>
              <a:latin typeface="Arabic Typesetting" panose="03020402040406030203" pitchFamily="66" charset="-78"/>
              <a:cs typeface="Arabic Typesetting" panose="03020402040406030203" pitchFamily="66" charset="-78"/>
            </a:endParaRPr>
          </a:p>
          <a:p>
            <a:pPr marL="342900" indent="-342900" algn="justLow">
              <a:buFont typeface="Wingdings" pitchFamily="2" charset="2"/>
              <a:buChar char="§"/>
            </a:pPr>
            <a:r>
              <a:rPr lang="pl-PL" sz="2500" b="0" i="0" dirty="0">
                <a:effectLst/>
                <a:latin typeface="Arabic Typesetting" panose="03020402040406030203" pitchFamily="66" charset="-78"/>
                <a:cs typeface="Arabic Typesetting" panose="03020402040406030203" pitchFamily="66" charset="-78"/>
              </a:rPr>
              <a:t>O dostępności pozbawionych barier i/lub dostosowanych dla osób </a:t>
            </a:r>
            <a:r>
              <a:rPr lang="en-GB" sz="2500" b="0" i="0" dirty="0">
                <a:effectLst/>
                <a:latin typeface="Arabic Typesetting" panose="03020402040406030203" pitchFamily="66" charset="-78"/>
                <a:cs typeface="Arabic Typesetting" panose="03020402040406030203" pitchFamily="66" charset="-78"/>
              </a:rPr>
              <a:t>               </a:t>
            </a:r>
            <a:r>
              <a:rPr lang="pl-PL" sz="2500" b="0" i="0" dirty="0">
                <a:effectLst/>
                <a:latin typeface="Arabic Typesetting" panose="03020402040406030203" pitchFamily="66" charset="-78"/>
                <a:cs typeface="Arabic Typesetting" panose="03020402040406030203" pitchFamily="66" charset="-78"/>
              </a:rPr>
              <a:t>z</a:t>
            </a:r>
            <a:r>
              <a:rPr lang="en-GB" sz="2500" b="0" i="0" dirty="0">
                <a:effectLst/>
                <a:latin typeface="Arabic Typesetting" panose="03020402040406030203" pitchFamily="66" charset="-78"/>
                <a:cs typeface="Arabic Typesetting" panose="03020402040406030203" pitchFamily="66" charset="-78"/>
              </a:rPr>
              <a:t> </a:t>
            </a:r>
            <a:r>
              <a:rPr lang="pl-PL" sz="2500" b="0" i="0" dirty="0">
                <a:effectLst/>
                <a:latin typeface="Arabic Typesetting" panose="03020402040406030203" pitchFamily="66" charset="-78"/>
                <a:cs typeface="Arabic Typesetting" panose="03020402040406030203" pitchFamily="66" charset="-78"/>
              </a:rPr>
              <a:t>niepełnosprawnościami drogach ewakuacyjnych, miejscach oczekiwania na ewakuację,</a:t>
            </a:r>
            <a:r>
              <a:rPr lang="en-GB" sz="2500" b="0" i="0" dirty="0">
                <a:effectLst/>
                <a:latin typeface="Arabic Typesetting" panose="03020402040406030203" pitchFamily="66" charset="-78"/>
                <a:cs typeface="Arabic Typesetting" panose="03020402040406030203" pitchFamily="66" charset="-78"/>
              </a:rPr>
              <a:t> </a:t>
            </a:r>
            <a:r>
              <a:rPr lang="pl-PL" sz="2500" b="0" i="0" dirty="0">
                <a:effectLst/>
                <a:latin typeface="Arabic Typesetting" panose="03020402040406030203" pitchFamily="66" charset="-78"/>
                <a:cs typeface="Arabic Typesetting" panose="03020402040406030203" pitchFamily="66" charset="-78"/>
              </a:rPr>
              <a:t>punktach zbiórki, drzwiach i przegrodach ogniowych </a:t>
            </a:r>
            <a:r>
              <a:rPr lang="en-GB" sz="2500" b="0" i="0" dirty="0">
                <a:effectLst/>
                <a:latin typeface="Arabic Typesetting" panose="03020402040406030203" pitchFamily="66" charset="-78"/>
                <a:cs typeface="Arabic Typesetting" panose="03020402040406030203" pitchFamily="66" charset="-78"/>
              </a:rPr>
              <a:t>                  </a:t>
            </a:r>
            <a:r>
              <a:rPr lang="pl-PL" sz="2500" b="0" i="0" dirty="0">
                <a:effectLst/>
                <a:latin typeface="Arabic Typesetting" panose="03020402040406030203" pitchFamily="66" charset="-78"/>
                <a:cs typeface="Arabic Typesetting" panose="03020402040406030203" pitchFamily="66" charset="-78"/>
              </a:rPr>
              <a:t>i dymowych, schodowych </a:t>
            </a:r>
            <a:r>
              <a:rPr lang="en-GB" sz="2500" b="0" i="0" dirty="0" err="1">
                <a:effectLst/>
                <a:latin typeface="Arabic Typesetting" panose="03020402040406030203" pitchFamily="66" charset="-78"/>
                <a:cs typeface="Arabic Typesetting" panose="03020402040406030203" pitchFamily="66" charset="-78"/>
              </a:rPr>
              <a:t>wózkach</a:t>
            </a:r>
            <a:r>
              <a:rPr lang="en-GB" sz="2500" b="0" i="0" dirty="0">
                <a:effectLst/>
                <a:latin typeface="Arabic Typesetting" panose="03020402040406030203" pitchFamily="66" charset="-78"/>
                <a:cs typeface="Arabic Typesetting" panose="03020402040406030203" pitchFamily="66" charset="-78"/>
              </a:rPr>
              <a:t> </a:t>
            </a:r>
            <a:r>
              <a:rPr lang="en-GB" sz="2500" b="0" i="0" dirty="0" err="1">
                <a:effectLst/>
                <a:latin typeface="Arabic Typesetting" panose="03020402040406030203" pitchFamily="66" charset="-78"/>
                <a:cs typeface="Arabic Typesetting" panose="03020402040406030203" pitchFamily="66" charset="-78"/>
              </a:rPr>
              <a:t>ewakuacyjnych</a:t>
            </a:r>
            <a:r>
              <a:rPr lang="en-GB" sz="2500" b="0" i="0" dirty="0">
                <a:effectLst/>
                <a:latin typeface="Arabic Typesetting" panose="03020402040406030203" pitchFamily="66" charset="-78"/>
                <a:cs typeface="Arabic Typesetting" panose="03020402040406030203" pitchFamily="66" charset="-78"/>
              </a:rPr>
              <a:t> </a:t>
            </a:r>
            <a:r>
              <a:rPr lang="pl-PL" sz="2500" b="0" i="0" dirty="0">
                <a:effectLst/>
                <a:latin typeface="Arabic Typesetting" panose="03020402040406030203" pitchFamily="66" charset="-78"/>
                <a:cs typeface="Arabic Typesetting" panose="03020402040406030203" pitchFamily="66" charset="-78"/>
              </a:rPr>
              <a:t>itp..;</a:t>
            </a:r>
            <a:endParaRPr lang="en-GB" sz="2500" b="0" i="0" dirty="0">
              <a:effectLst/>
              <a:latin typeface="Arabic Typesetting" panose="03020402040406030203" pitchFamily="66" charset="-78"/>
              <a:cs typeface="Arabic Typesetting" panose="03020402040406030203" pitchFamily="66" charset="-78"/>
            </a:endParaRPr>
          </a:p>
          <a:p>
            <a:pPr algn="justLow"/>
            <a:endParaRPr lang="en-GB" sz="2500" b="0" i="0" dirty="0">
              <a:effectLst/>
              <a:latin typeface="Arabic Typesetting" panose="03020402040406030203" pitchFamily="66" charset="-78"/>
              <a:cs typeface="Arabic Typesetting" panose="03020402040406030203" pitchFamily="66" charset="-78"/>
            </a:endParaRPr>
          </a:p>
          <a:p>
            <a:pPr marL="342900" indent="-342900" algn="justLow">
              <a:buFont typeface="Wingdings" pitchFamily="2" charset="2"/>
              <a:buChar char="§"/>
            </a:pPr>
            <a:r>
              <a:rPr lang="pl-PL" sz="2500" b="0" i="0" dirty="0">
                <a:effectLst/>
                <a:latin typeface="Arabic Typesetting" panose="03020402040406030203" pitchFamily="66" charset="-78"/>
                <a:cs typeface="Arabic Typesetting" panose="03020402040406030203" pitchFamily="66" charset="-78"/>
              </a:rPr>
              <a:t>o procedurach ewakuacyjnych i sposobach przeszkolenia pracowników</a:t>
            </a:r>
            <a:r>
              <a:rPr lang="en-GB" sz="2500" b="0" i="0" dirty="0">
                <a:effectLst/>
                <a:latin typeface="Arabic Typesetting" panose="03020402040406030203" pitchFamily="66" charset="-78"/>
                <a:cs typeface="Arabic Typesetting" panose="03020402040406030203" pitchFamily="66" charset="-78"/>
              </a:rPr>
              <a:t>;</a:t>
            </a:r>
            <a:endParaRPr lang="pl-PL" sz="2500" dirty="0"/>
          </a:p>
        </p:txBody>
      </p:sp>
    </p:spTree>
    <p:extLst>
      <p:ext uri="{BB962C8B-B14F-4D97-AF65-F5344CB8AC3E}">
        <p14:creationId xmlns:p14="http://schemas.microsoft.com/office/powerpoint/2010/main" val="5964002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id="{39918D81-CA5B-C205-3057-86396C2573AA}"/>
              </a:ext>
            </a:extLst>
          </p:cNvPr>
          <p:cNvSpPr txBox="1"/>
          <p:nvPr/>
        </p:nvSpPr>
        <p:spPr>
          <a:xfrm>
            <a:off x="79218" y="1536174"/>
            <a:ext cx="12033564" cy="3785652"/>
          </a:xfrm>
          <a:prstGeom prst="rect">
            <a:avLst/>
          </a:prstGeom>
          <a:noFill/>
        </p:spPr>
        <p:txBody>
          <a:bodyPr wrap="square" rtlCol="0">
            <a:spAutoFit/>
          </a:bodyPr>
          <a:lstStyle/>
          <a:p>
            <a:pPr marL="285750" indent="-285750" algn="just">
              <a:buFont typeface="Arial" panose="020B0604020202020204" pitchFamily="34" charset="0"/>
              <a:buChar char="•"/>
            </a:pPr>
            <a:r>
              <a:rPr lang="en-GB" sz="2400" dirty="0">
                <a:latin typeface="Arabic Typesetting" panose="03020402040406030203" pitchFamily="66" charset="-78"/>
                <a:cs typeface="Arabic Typesetting" panose="03020402040406030203" pitchFamily="66" charset="-78"/>
              </a:rPr>
              <a:t> </a:t>
            </a:r>
            <a:r>
              <a:rPr lang="pl-PL" sz="2400" dirty="0">
                <a:latin typeface="Arabic Typesetting" panose="03020402040406030203" pitchFamily="66" charset="-78"/>
                <a:cs typeface="Arabic Typesetting" panose="03020402040406030203" pitchFamily="66" charset="-78"/>
              </a:rPr>
              <a:t>Przenoszenie „chwytem huśtawkowym” - ratownicy chwytają się za ręce „zewnętrznie”, wkładając je pod</a:t>
            </a:r>
            <a:r>
              <a:rPr lang="en-GB" sz="2400" dirty="0">
                <a:latin typeface="Arabic Typesetting" panose="03020402040406030203" pitchFamily="66" charset="-78"/>
                <a:cs typeface="Arabic Typesetting" panose="03020402040406030203" pitchFamily="66" charset="-78"/>
              </a:rPr>
              <a:t> </a:t>
            </a:r>
            <a:r>
              <a:rPr lang="pl-PL" sz="2400" dirty="0">
                <a:latin typeface="Arabic Typesetting" panose="03020402040406030203" pitchFamily="66" charset="-78"/>
                <a:cs typeface="Arabic Typesetting" panose="03020402040406030203" pitchFamily="66" charset="-78"/>
              </a:rPr>
              <a:t>siedzenie ratowanego, rękami „wewnętrznymi’ po wzajemnym uchwycie na wysokości łokcia </a:t>
            </a:r>
            <a:r>
              <a:rPr lang="en-GB" sz="2400" dirty="0" err="1">
                <a:latin typeface="Arabic Typesetting" panose="03020402040406030203" pitchFamily="66" charset="-78"/>
                <a:cs typeface="Arabic Typesetting" panose="03020402040406030203" pitchFamily="66" charset="-78"/>
              </a:rPr>
              <a:t>zabezpieczają</a:t>
            </a:r>
            <a:r>
              <a:rPr lang="en-GB" sz="2400" dirty="0">
                <a:latin typeface="Arabic Typesetting" panose="03020402040406030203" pitchFamily="66" charset="-78"/>
                <a:cs typeface="Arabic Typesetting" panose="03020402040406030203" pitchFamily="66" charset="-78"/>
              </a:rPr>
              <a:t> </a:t>
            </a:r>
            <a:r>
              <a:rPr lang="en-GB" sz="2400" dirty="0" err="1">
                <a:latin typeface="Arabic Typesetting" panose="03020402040406030203" pitchFamily="66" charset="-78"/>
                <a:cs typeface="Arabic Typesetting" panose="03020402040406030203" pitchFamily="66" charset="-78"/>
              </a:rPr>
              <a:t>ratowanego</a:t>
            </a:r>
            <a:r>
              <a:rPr lang="pl-PL" sz="2400" dirty="0">
                <a:latin typeface="Arabic Typesetting" panose="03020402040406030203" pitchFamily="66" charset="-78"/>
                <a:cs typeface="Arabic Typesetting" panose="03020402040406030203" pitchFamily="66" charset="-78"/>
              </a:rPr>
              <a:t> od tyłu, tworząc wsparcie na wysokości górnej części jego pleców.</a:t>
            </a:r>
            <a:endParaRPr lang="en-GB" sz="2400" dirty="0">
              <a:latin typeface="Arabic Typesetting" panose="03020402040406030203" pitchFamily="66" charset="-78"/>
              <a:cs typeface="Arabic Typesetting" panose="03020402040406030203" pitchFamily="66" charset="-78"/>
            </a:endParaRPr>
          </a:p>
          <a:p>
            <a:pPr marL="285750" indent="-285750" algn="just">
              <a:buFont typeface="Arial" panose="020B0604020202020204" pitchFamily="34" charset="0"/>
              <a:buChar char="•"/>
            </a:pPr>
            <a:r>
              <a:rPr lang="pl-PL" sz="2400" dirty="0">
                <a:latin typeface="Arabic Typesetting" panose="03020402040406030203" pitchFamily="66" charset="-78"/>
                <a:cs typeface="Arabic Typesetting" panose="03020402040406030203" pitchFamily="66" charset="-78"/>
              </a:rPr>
              <a:t>Przenoszenie „chwytem strażackim” – polega na tym, że ratowany po odpowiednim chwycie </a:t>
            </a:r>
            <a:r>
              <a:rPr lang="en-GB" sz="2400" dirty="0" err="1">
                <a:latin typeface="Arabic Typesetting" panose="03020402040406030203" pitchFamily="66" charset="-78"/>
                <a:cs typeface="Arabic Typesetting" panose="03020402040406030203" pitchFamily="66" charset="-78"/>
              </a:rPr>
              <a:t>wstępnym</a:t>
            </a:r>
            <a:r>
              <a:rPr lang="en-GB" sz="2400" dirty="0">
                <a:latin typeface="Arabic Typesetting" panose="03020402040406030203" pitchFamily="66" charset="-78"/>
                <a:cs typeface="Arabic Typesetting" panose="03020402040406030203" pitchFamily="66" charset="-78"/>
              </a:rPr>
              <a:t> </a:t>
            </a:r>
            <a:r>
              <a:rPr lang="en-GB" sz="2400" dirty="0" err="1">
                <a:latin typeface="Arabic Typesetting" panose="03020402040406030203" pitchFamily="66" charset="-78"/>
                <a:cs typeface="Arabic Typesetting" panose="03020402040406030203" pitchFamily="66" charset="-78"/>
              </a:rPr>
              <a:t>wykonanym</a:t>
            </a:r>
            <a:r>
              <a:rPr lang="pl-PL" sz="2400" dirty="0">
                <a:latin typeface="Arabic Typesetting" panose="03020402040406030203" pitchFamily="66" charset="-78"/>
                <a:cs typeface="Arabic Typesetting" panose="03020402040406030203" pitchFamily="66" charset="-78"/>
              </a:rPr>
              <a:t> przez ratującego, znajduje się w poprzecznym ułożeniu - zwisając na jego barkach. Ratujący ma</a:t>
            </a:r>
            <a:r>
              <a:rPr lang="en-GB" sz="2400" dirty="0">
                <a:latin typeface="Arabic Typesetting" panose="03020402040406030203" pitchFamily="66" charset="-78"/>
                <a:cs typeface="Arabic Typesetting" panose="03020402040406030203" pitchFamily="66" charset="-78"/>
              </a:rPr>
              <a:t> </a:t>
            </a:r>
            <a:r>
              <a:rPr lang="pl-PL" sz="2400" dirty="0">
                <a:latin typeface="Arabic Typesetting" panose="03020402040406030203" pitchFamily="66" charset="-78"/>
                <a:cs typeface="Arabic Typesetting" panose="03020402040406030203" pitchFamily="66" charset="-78"/>
              </a:rPr>
              <a:t>jedną rękę przełożoną pomiędzy nogami ratowanego, trzymając go za rękę na wysokości nadgarstka, </a:t>
            </a:r>
            <a:r>
              <a:rPr lang="en-GB" sz="2400" dirty="0">
                <a:latin typeface="Arabic Typesetting" panose="03020402040406030203" pitchFamily="66" charset="-78"/>
                <a:cs typeface="Arabic Typesetting" panose="03020402040406030203" pitchFamily="66" charset="-78"/>
              </a:rPr>
              <a:t>drugą ręką</a:t>
            </a:r>
            <a:r>
              <a:rPr lang="pl-PL" sz="2400" dirty="0">
                <a:latin typeface="Arabic Typesetting" panose="03020402040406030203" pitchFamily="66" charset="-78"/>
                <a:cs typeface="Arabic Typesetting" panose="03020402040406030203" pitchFamily="66" charset="-78"/>
              </a:rPr>
              <a:t> ratowanego zwisa swobodnie z tyłu. Ratujący ma również drugą rękę wolną I może jej użyć np. </a:t>
            </a:r>
            <a:r>
              <a:rPr lang="en-GB" sz="2400" dirty="0">
                <a:latin typeface="Arabic Typesetting" panose="03020402040406030203" pitchFamily="66" charset="-78"/>
                <a:cs typeface="Arabic Typesetting" panose="03020402040406030203" pitchFamily="66" charset="-78"/>
              </a:rPr>
              <a:t>Do </a:t>
            </a:r>
            <a:r>
              <a:rPr lang="en-GB" sz="2400" dirty="0" err="1">
                <a:latin typeface="Arabic Typesetting" panose="03020402040406030203" pitchFamily="66" charset="-78"/>
                <a:cs typeface="Arabic Typesetting" panose="03020402040406030203" pitchFamily="66" charset="-78"/>
              </a:rPr>
              <a:t>przytrzymania</a:t>
            </a:r>
            <a:r>
              <a:rPr lang="pl-PL" sz="2400" dirty="0">
                <a:latin typeface="Arabic Typesetting" panose="03020402040406030203" pitchFamily="66" charset="-78"/>
                <a:cs typeface="Arabic Typesetting" panose="03020402040406030203" pitchFamily="66" charset="-78"/>
              </a:rPr>
              <a:t> się poręczy schodów, bocznic drabiny itp..</a:t>
            </a:r>
            <a:endParaRPr lang="en-GB" sz="2400" dirty="0">
              <a:latin typeface="Arabic Typesetting" panose="03020402040406030203" pitchFamily="66" charset="-78"/>
              <a:cs typeface="Arabic Typesetting" panose="03020402040406030203" pitchFamily="66" charset="-78"/>
            </a:endParaRPr>
          </a:p>
          <a:p>
            <a:pPr marL="285750" indent="-285750" algn="just">
              <a:buFont typeface="Arial" panose="020B0604020202020204" pitchFamily="34" charset="0"/>
              <a:buChar char="•"/>
            </a:pPr>
            <a:r>
              <a:rPr lang="pl-PL" sz="2400" dirty="0">
                <a:latin typeface="Arabic Typesetting" panose="03020402040406030203" pitchFamily="66" charset="-78"/>
                <a:cs typeface="Arabic Typesetting" panose="03020402040406030203" pitchFamily="66" charset="-78"/>
              </a:rPr>
              <a:t>Przenoszenie „chwytem na barana” – ratowany leży na plecach ratownika I przytrzymuje się rękami za </a:t>
            </a:r>
            <a:r>
              <a:rPr lang="en-GB" sz="2400" dirty="0" err="1">
                <a:latin typeface="Arabic Typesetting" panose="03020402040406030203" pitchFamily="66" charset="-78"/>
                <a:cs typeface="Arabic Typesetting" panose="03020402040406030203" pitchFamily="66" charset="-78"/>
              </a:rPr>
              <a:t>jego</a:t>
            </a:r>
            <a:r>
              <a:rPr lang="en-GB" sz="2400" dirty="0">
                <a:latin typeface="Arabic Typesetting" panose="03020402040406030203" pitchFamily="66" charset="-78"/>
                <a:cs typeface="Arabic Typesetting" panose="03020402040406030203" pitchFamily="66" charset="-78"/>
              </a:rPr>
              <a:t> </a:t>
            </a:r>
            <a:r>
              <a:rPr lang="en-GB" sz="2400" dirty="0" err="1">
                <a:latin typeface="Arabic Typesetting" panose="03020402040406030203" pitchFamily="66" charset="-78"/>
                <a:cs typeface="Arabic Typesetting" panose="03020402040406030203" pitchFamily="66" charset="-78"/>
              </a:rPr>
              <a:t>szyję</a:t>
            </a:r>
            <a:r>
              <a:rPr lang="pl-PL" sz="2400" dirty="0">
                <a:latin typeface="Arabic Typesetting" panose="03020402040406030203" pitchFamily="66" charset="-78"/>
                <a:cs typeface="Arabic Typesetting" panose="03020402040406030203" pitchFamily="66" charset="-78"/>
              </a:rPr>
              <a:t>. Ratujący podchwytem pod kolana przytrzymuje ratowanego w ten sposób, aby środek </a:t>
            </a:r>
            <a:r>
              <a:rPr lang="en-GB" sz="2400" dirty="0" err="1">
                <a:latin typeface="Arabic Typesetting" panose="03020402040406030203" pitchFamily="66" charset="-78"/>
                <a:cs typeface="Arabic Typesetting" panose="03020402040406030203" pitchFamily="66" charset="-78"/>
              </a:rPr>
              <a:t>ciężkości</a:t>
            </a:r>
            <a:r>
              <a:rPr lang="en-GB" sz="2400" dirty="0">
                <a:latin typeface="Arabic Typesetting" panose="03020402040406030203" pitchFamily="66" charset="-78"/>
                <a:cs typeface="Arabic Typesetting" panose="03020402040406030203" pitchFamily="66" charset="-78"/>
              </a:rPr>
              <a:t> </a:t>
            </a:r>
            <a:r>
              <a:rPr lang="en-GB" sz="2400" dirty="0" err="1">
                <a:latin typeface="Arabic Typesetting" panose="03020402040406030203" pitchFamily="66" charset="-78"/>
                <a:cs typeface="Arabic Typesetting" panose="03020402040406030203" pitchFamily="66" charset="-78"/>
              </a:rPr>
              <a:t>ratowanego</a:t>
            </a:r>
            <a:r>
              <a:rPr lang="pl-PL" sz="2400" dirty="0">
                <a:latin typeface="Arabic Typesetting" panose="03020402040406030203" pitchFamily="66" charset="-78"/>
                <a:cs typeface="Arabic Typesetting" panose="03020402040406030203" pitchFamily="66" charset="-78"/>
              </a:rPr>
              <a:t> znajdował się na wysokości krzyża ratującego. Ratownik, podobnie jak w wypadku chwytu„</a:t>
            </a:r>
            <a:r>
              <a:rPr lang="pl-PL" sz="2400" dirty="0" err="1">
                <a:latin typeface="Arabic Typesetting" panose="03020402040406030203" pitchFamily="66" charset="-78"/>
                <a:cs typeface="Arabic Typesetting" panose="03020402040406030203" pitchFamily="66" charset="-78"/>
              </a:rPr>
              <a:t>tłumokowego</a:t>
            </a:r>
            <a:r>
              <a:rPr lang="pl-PL" sz="2400" dirty="0">
                <a:latin typeface="Arabic Typesetting" panose="03020402040406030203" pitchFamily="66" charset="-78"/>
                <a:cs typeface="Arabic Typesetting" panose="03020402040406030203" pitchFamily="66" charset="-78"/>
              </a:rPr>
              <a:t>” jest lekko pochylony do przodu.</a:t>
            </a:r>
          </a:p>
        </p:txBody>
      </p:sp>
    </p:spTree>
    <p:extLst>
      <p:ext uri="{BB962C8B-B14F-4D97-AF65-F5344CB8AC3E}">
        <p14:creationId xmlns:p14="http://schemas.microsoft.com/office/powerpoint/2010/main" val="37450591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C52E540-1ED4-DC3B-DA79-341037D0B527}"/>
              </a:ext>
            </a:extLst>
          </p:cNvPr>
          <p:cNvSpPr>
            <a:spLocks noGrp="1"/>
          </p:cNvSpPr>
          <p:nvPr>
            <p:ph type="title"/>
          </p:nvPr>
        </p:nvSpPr>
        <p:spPr>
          <a:xfrm>
            <a:off x="2063288" y="2207088"/>
            <a:ext cx="8065423" cy="1804100"/>
          </a:xfrm>
          <a:ln w="38100">
            <a:solidFill>
              <a:schemeClr val="accent6">
                <a:lumMod val="50000"/>
              </a:schemeClr>
            </a:solidFill>
          </a:ln>
        </p:spPr>
        <p:txBody>
          <a:bodyPr>
            <a:normAutofit/>
          </a:bodyPr>
          <a:lstStyle/>
          <a:p>
            <a:r>
              <a:rPr lang="pl-PL" sz="3100" b="0" i="0" dirty="0">
                <a:effectLst/>
                <a:latin typeface="Arabic Typesetting" panose="03020402040406030203" pitchFamily="66" charset="-78"/>
                <a:cs typeface="Arabic Typesetting" panose="03020402040406030203" pitchFamily="66" charset="-78"/>
              </a:rPr>
              <a:t>Panika osób niepełnosprawnych </a:t>
            </a:r>
            <a:r>
              <a:rPr lang="pl-PL" sz="3100" b="0" i="0" dirty="0" err="1">
                <a:effectLst/>
                <a:latin typeface="Arabic Typesetting" panose="03020402040406030203" pitchFamily="66" charset="-78"/>
                <a:cs typeface="Arabic Typesetting" panose="03020402040406030203" pitchFamily="66" charset="-78"/>
              </a:rPr>
              <a:t>isposoby</a:t>
            </a:r>
            <a:r>
              <a:rPr lang="pl-PL" sz="3100" b="0" i="0" dirty="0">
                <a:effectLst/>
                <a:latin typeface="Arabic Typesetting" panose="03020402040406030203" pitchFamily="66" charset="-78"/>
                <a:cs typeface="Arabic Typesetting" panose="03020402040406030203" pitchFamily="66" charset="-78"/>
              </a:rPr>
              <a:t> przeciwdziałania jej.</a:t>
            </a:r>
            <a:endParaRPr lang="pl-PL" sz="31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375821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42BECA8-2314-339E-4896-0C83034BCBAB}"/>
              </a:ext>
            </a:extLst>
          </p:cNvPr>
          <p:cNvSpPr>
            <a:spLocks noGrp="1"/>
          </p:cNvSpPr>
          <p:nvPr>
            <p:ph type="title"/>
          </p:nvPr>
        </p:nvSpPr>
        <p:spPr>
          <a:xfrm>
            <a:off x="2231136" y="210237"/>
            <a:ext cx="7729728" cy="1188720"/>
          </a:xfrm>
        </p:spPr>
        <p:txBody>
          <a:bodyPr/>
          <a:lstStyle/>
          <a:p>
            <a:r>
              <a:rPr lang="pl-PL" dirty="0">
                <a:latin typeface="Arabic Typesetting" panose="03020402040406030203" pitchFamily="66" charset="-78"/>
                <a:cs typeface="Arabic Typesetting" panose="03020402040406030203" pitchFamily="66" charset="-78"/>
              </a:rPr>
              <a:t> Panikę osób niepełnosprawnych wywołują następujące czynniki:</a:t>
            </a:r>
          </a:p>
        </p:txBody>
      </p:sp>
      <p:sp>
        <p:nvSpPr>
          <p:cNvPr id="3" name="pole tekstowe 2">
            <a:extLst>
              <a:ext uri="{FF2B5EF4-FFF2-40B4-BE49-F238E27FC236}">
                <a16:creationId xmlns:a16="http://schemas.microsoft.com/office/drawing/2014/main" id="{B22A822C-E964-12D6-8BD9-9B0333F61DAD}"/>
              </a:ext>
            </a:extLst>
          </p:cNvPr>
          <p:cNvSpPr txBox="1"/>
          <p:nvPr/>
        </p:nvSpPr>
        <p:spPr>
          <a:xfrm>
            <a:off x="91792" y="1483205"/>
            <a:ext cx="12008416" cy="3046988"/>
          </a:xfrm>
          <a:prstGeom prst="rect">
            <a:avLst/>
          </a:prstGeom>
          <a:noFill/>
        </p:spPr>
        <p:txBody>
          <a:bodyPr wrap="square" rtlCol="0">
            <a:spAutoFit/>
          </a:bodyPr>
          <a:lstStyle/>
          <a:p>
            <a:pPr marL="342900" indent="-342900" algn="l">
              <a:buFont typeface="+mj-lt"/>
              <a:buAutoNum type="arabicPeriod"/>
            </a:pPr>
            <a:r>
              <a:rPr lang="pl-PL" sz="2400" dirty="0">
                <a:latin typeface="Arabic Typesetting" panose="03020402040406030203" pitchFamily="66" charset="-78"/>
                <a:cs typeface="Arabic Typesetting" panose="03020402040406030203" pitchFamily="66" charset="-78"/>
              </a:rPr>
              <a:t>gwałtowny, dynamiczny ale dający się zaobserwować wzrokowo rozwój zdarzenia, powodujący </a:t>
            </a:r>
            <a:r>
              <a:rPr lang="en-GB" sz="2400" dirty="0" err="1">
                <a:latin typeface="Arabic Typesetting" panose="03020402040406030203" pitchFamily="66" charset="-78"/>
                <a:cs typeface="Arabic Typesetting" panose="03020402040406030203" pitchFamily="66" charset="-78"/>
              </a:rPr>
              <a:t>zbliżenie</a:t>
            </a:r>
            <a:r>
              <a:rPr lang="en-GB" sz="2400" dirty="0">
                <a:latin typeface="Arabic Typesetting" panose="03020402040406030203" pitchFamily="66" charset="-78"/>
                <a:cs typeface="Arabic Typesetting" panose="03020402040406030203" pitchFamily="66" charset="-78"/>
              </a:rPr>
              <a:t> </a:t>
            </a:r>
            <a:r>
              <a:rPr lang="en-GB" sz="2400" dirty="0" err="1">
                <a:latin typeface="Arabic Typesetting" panose="03020402040406030203" pitchFamily="66" charset="-78"/>
                <a:cs typeface="Arabic Typesetting" panose="03020402040406030203" pitchFamily="66" charset="-78"/>
              </a:rPr>
              <a:t>się</a:t>
            </a:r>
            <a:r>
              <a:rPr lang="pl-PL" sz="2400" dirty="0">
                <a:latin typeface="Arabic Typesetting" panose="03020402040406030203" pitchFamily="66" charset="-78"/>
                <a:cs typeface="Arabic Typesetting" panose="03020402040406030203" pitchFamily="66" charset="-78"/>
              </a:rPr>
              <a:t> strefy zagrożenia (np. Rozwój pożaru do wielkości przekraczającej wzrost człowieka I zbliżająca </a:t>
            </a:r>
            <a:r>
              <a:rPr lang="en-GB" sz="2400" dirty="0" err="1">
                <a:latin typeface="Arabic Typesetting" panose="03020402040406030203" pitchFamily="66" charset="-78"/>
                <a:cs typeface="Arabic Typesetting" panose="03020402040406030203" pitchFamily="66" charset="-78"/>
              </a:rPr>
              <a:t>się</a:t>
            </a:r>
            <a:r>
              <a:rPr lang="en-GB" sz="2400" dirty="0">
                <a:latin typeface="Arabic Typesetting" panose="03020402040406030203" pitchFamily="66" charset="-78"/>
                <a:cs typeface="Arabic Typesetting" panose="03020402040406030203" pitchFamily="66" charset="-78"/>
              </a:rPr>
              <a:t> </a:t>
            </a:r>
            <a:r>
              <a:rPr lang="en-GB" sz="2400" dirty="0" err="1">
                <a:latin typeface="Arabic Typesetting" panose="03020402040406030203" pitchFamily="66" charset="-78"/>
                <a:cs typeface="Arabic Typesetting" panose="03020402040406030203" pitchFamily="66" charset="-78"/>
              </a:rPr>
              <a:t>strefa</a:t>
            </a:r>
            <a:r>
              <a:rPr lang="pl-PL" sz="2400" dirty="0">
                <a:latin typeface="Arabic Typesetting" panose="03020402040406030203" pitchFamily="66" charset="-78"/>
                <a:cs typeface="Arabic Typesetting" panose="03020402040406030203" pitchFamily="66" charset="-78"/>
              </a:rPr>
              <a:t> spalania, obniżenie się strefy zadymienia do wysokości oczu),</a:t>
            </a:r>
            <a:endParaRPr lang="en-GB" sz="2400" dirty="0">
              <a:latin typeface="Arabic Typesetting" panose="03020402040406030203" pitchFamily="66" charset="-78"/>
              <a:cs typeface="Arabic Typesetting" panose="03020402040406030203" pitchFamily="66" charset="-78"/>
            </a:endParaRPr>
          </a:p>
          <a:p>
            <a:pPr marL="342900" indent="-342900" algn="l">
              <a:buFont typeface="+mj-lt"/>
              <a:buAutoNum type="arabicPeriod"/>
            </a:pPr>
            <a:r>
              <a:rPr lang="pl-PL" sz="2400" dirty="0">
                <a:latin typeface="Arabic Typesetting" panose="03020402040406030203" pitchFamily="66" charset="-78"/>
                <a:cs typeface="Arabic Typesetting" panose="03020402040406030203" pitchFamily="66" charset="-78"/>
              </a:rPr>
              <a:t>Nacisk tłumu, w szczególności dotyczy osób niewidzących oraz niedowidzących,</a:t>
            </a:r>
            <a:endParaRPr lang="en-GB" sz="2400" dirty="0">
              <a:latin typeface="Arabic Typesetting" panose="03020402040406030203" pitchFamily="66" charset="-78"/>
              <a:cs typeface="Arabic Typesetting" panose="03020402040406030203" pitchFamily="66" charset="-78"/>
            </a:endParaRPr>
          </a:p>
          <a:p>
            <a:pPr marL="342900" indent="-342900" algn="l">
              <a:buFont typeface="+mj-lt"/>
              <a:buAutoNum type="arabicPeriod"/>
            </a:pPr>
            <a:r>
              <a:rPr lang="pl-PL" sz="2400" dirty="0">
                <a:latin typeface="Arabic Typesetting" panose="03020402040406030203" pitchFamily="66" charset="-78"/>
                <a:cs typeface="Arabic Typesetting" panose="03020402040406030203" pitchFamily="66" charset="-78"/>
              </a:rPr>
              <a:t> brak oświetlenia, w szczególności dotyczy osób niepełnosprawnych ruchowo oraz niedosłyszących,</a:t>
            </a:r>
            <a:endParaRPr lang="en-GB" sz="2400" dirty="0">
              <a:latin typeface="Arabic Typesetting" panose="03020402040406030203" pitchFamily="66" charset="-78"/>
              <a:cs typeface="Arabic Typesetting" panose="03020402040406030203" pitchFamily="66" charset="-78"/>
            </a:endParaRPr>
          </a:p>
          <a:p>
            <a:pPr marL="342900" indent="-342900" algn="l">
              <a:buFont typeface="+mj-lt"/>
              <a:buAutoNum type="arabicPeriod"/>
            </a:pPr>
            <a:r>
              <a:rPr lang="pl-PL" sz="2400" dirty="0">
                <a:latin typeface="Arabic Typesetting" panose="03020402040406030203" pitchFamily="66" charset="-78"/>
                <a:cs typeface="Arabic Typesetting" panose="03020402040406030203" pitchFamily="66" charset="-78"/>
              </a:rPr>
              <a:t>Krzyki I wrzaski o charakterze panicznym osób z tłumu,</a:t>
            </a:r>
            <a:endParaRPr lang="en-GB" sz="2400" dirty="0">
              <a:latin typeface="Arabic Typesetting" panose="03020402040406030203" pitchFamily="66" charset="-78"/>
              <a:cs typeface="Arabic Typesetting" panose="03020402040406030203" pitchFamily="66" charset="-78"/>
            </a:endParaRPr>
          </a:p>
          <a:p>
            <a:pPr marL="342900" indent="-342900" algn="l">
              <a:buFont typeface="+mj-lt"/>
              <a:buAutoNum type="arabicPeriod"/>
            </a:pPr>
            <a:r>
              <a:rPr lang="pl-PL" sz="2400" dirty="0">
                <a:latin typeface="Arabic Typesetting" panose="03020402040406030203" pitchFamily="66" charset="-78"/>
                <a:cs typeface="Arabic Typesetting" panose="03020402040406030203" pitchFamily="66" charset="-78"/>
              </a:rPr>
              <a:t>Nagły, głośny alarm pożarowy lub określający inne zagrożenie, przy jednoczesnym pojawieniu </a:t>
            </a:r>
            <a:r>
              <a:rPr lang="en-GB" sz="2400" dirty="0" err="1">
                <a:latin typeface="Arabic Typesetting" panose="03020402040406030203" pitchFamily="66" charset="-78"/>
                <a:cs typeface="Arabic Typesetting" panose="03020402040406030203" pitchFamily="66" charset="-78"/>
              </a:rPr>
              <a:t>się</a:t>
            </a:r>
            <a:r>
              <a:rPr lang="en-GB" sz="2400" dirty="0">
                <a:latin typeface="Arabic Typesetting" panose="03020402040406030203" pitchFamily="66" charset="-78"/>
                <a:cs typeface="Arabic Typesetting" panose="03020402040406030203" pitchFamily="66" charset="-78"/>
              </a:rPr>
              <a:t> </a:t>
            </a:r>
            <a:r>
              <a:rPr lang="en-GB" sz="2400" dirty="0" err="1">
                <a:latin typeface="Arabic Typesetting" panose="03020402040406030203" pitchFamily="66" charset="-78"/>
                <a:cs typeface="Arabic Typesetting" panose="03020402040406030203" pitchFamily="66" charset="-78"/>
              </a:rPr>
              <a:t>symptomów</a:t>
            </a:r>
            <a:r>
              <a:rPr lang="pl-PL" sz="2400" dirty="0">
                <a:latin typeface="Arabic Typesetting" panose="03020402040406030203" pitchFamily="66" charset="-78"/>
                <a:cs typeface="Arabic Typesetting" panose="03020402040406030203" pitchFamily="66" charset="-78"/>
              </a:rPr>
              <a:t> zagrożenia (dym, temperatura, płomienie, trzaski, krzyki itp.).</a:t>
            </a:r>
          </a:p>
        </p:txBody>
      </p:sp>
      <p:pic>
        <p:nvPicPr>
          <p:cNvPr id="4" name="Obraz 3">
            <a:extLst>
              <a:ext uri="{FF2B5EF4-FFF2-40B4-BE49-F238E27FC236}">
                <a16:creationId xmlns:a16="http://schemas.microsoft.com/office/drawing/2014/main" id="{02090097-4975-5F80-F049-6D2769795137}"/>
              </a:ext>
            </a:extLst>
          </p:cNvPr>
          <p:cNvPicPr>
            <a:picLocks noChangeAspect="1"/>
          </p:cNvPicPr>
          <p:nvPr/>
        </p:nvPicPr>
        <p:blipFill>
          <a:blip r:embed="rId2"/>
          <a:stretch>
            <a:fillRect/>
          </a:stretch>
        </p:blipFill>
        <p:spPr>
          <a:xfrm>
            <a:off x="7092816" y="4162079"/>
            <a:ext cx="3939177" cy="2485684"/>
          </a:xfrm>
          <a:prstGeom prst="rect">
            <a:avLst/>
          </a:prstGeom>
        </p:spPr>
      </p:pic>
    </p:spTree>
    <p:extLst>
      <p:ext uri="{BB962C8B-B14F-4D97-AF65-F5344CB8AC3E}">
        <p14:creationId xmlns:p14="http://schemas.microsoft.com/office/powerpoint/2010/main" val="36471526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A8B3B66B-A794-DCB9-0DA1-1453B9D84A71}"/>
              </a:ext>
            </a:extLst>
          </p:cNvPr>
          <p:cNvPicPr>
            <a:picLocks noChangeAspect="1"/>
          </p:cNvPicPr>
          <p:nvPr/>
        </p:nvPicPr>
        <p:blipFill rotWithShape="1">
          <a:blip r:embed="rId2"/>
          <a:srcRect l="13461" r="13449"/>
          <a:stretch/>
        </p:blipFill>
        <p:spPr>
          <a:xfrm>
            <a:off x="4654296" y="10"/>
            <a:ext cx="7537704" cy="6857990"/>
          </a:xfrm>
          <a:prstGeom prst="rect">
            <a:avLst/>
          </a:prstGeom>
        </p:spPr>
      </p:pic>
      <p:sp>
        <p:nvSpPr>
          <p:cNvPr id="5" name="pole tekstowe 4">
            <a:extLst>
              <a:ext uri="{FF2B5EF4-FFF2-40B4-BE49-F238E27FC236}">
                <a16:creationId xmlns:a16="http://schemas.microsoft.com/office/drawing/2014/main" id="{F13000E5-97C7-5B65-837B-2056083090DB}"/>
              </a:ext>
            </a:extLst>
          </p:cNvPr>
          <p:cNvSpPr txBox="1"/>
          <p:nvPr/>
        </p:nvSpPr>
        <p:spPr>
          <a:xfrm>
            <a:off x="0" y="797510"/>
            <a:ext cx="4426140" cy="5262979"/>
          </a:xfrm>
          <a:prstGeom prst="rect">
            <a:avLst/>
          </a:prstGeom>
          <a:noFill/>
        </p:spPr>
        <p:txBody>
          <a:bodyPr wrap="square" rtlCol="0">
            <a:spAutoFit/>
          </a:bodyPr>
          <a:lstStyle/>
          <a:p>
            <a:pPr algn="just"/>
            <a:r>
              <a:rPr lang="pl-PL" sz="2800" b="1" dirty="0">
                <a:latin typeface="Arabic Typesetting" panose="03020402040406030203" pitchFamily="66" charset="-78"/>
                <a:cs typeface="Arabic Typesetting" panose="03020402040406030203" pitchFamily="66" charset="-78"/>
              </a:rPr>
              <a:t>Na rozwój paniki mają wpływ następujące zjawiska:</a:t>
            </a:r>
            <a:endParaRPr lang="en-GB" sz="2800" b="1" dirty="0">
              <a:latin typeface="Arabic Typesetting" panose="03020402040406030203" pitchFamily="66" charset="-78"/>
              <a:cs typeface="Arabic Typesetting" panose="03020402040406030203" pitchFamily="66" charset="-78"/>
            </a:endParaRPr>
          </a:p>
          <a:p>
            <a:pPr marL="342900" indent="-342900" algn="just">
              <a:buFont typeface="+mj-lt"/>
              <a:buAutoNum type="arabicPeriod"/>
            </a:pPr>
            <a:r>
              <a:rPr lang="pl-PL" sz="2800" dirty="0">
                <a:latin typeface="Arabic Typesetting" panose="03020402040406030203" pitchFamily="66" charset="-78"/>
                <a:cs typeface="Arabic Typesetting" panose="03020402040406030203" pitchFamily="66" charset="-78"/>
              </a:rPr>
              <a:t>szerzenie się przerażenia w grupie </a:t>
            </a:r>
            <a:r>
              <a:rPr lang="en-GB" sz="2800" dirty="0">
                <a:latin typeface="Arabic Typesetting" panose="03020402040406030203" pitchFamily="66" charset="-78"/>
                <a:cs typeface="Arabic Typesetting" panose="03020402040406030203" pitchFamily="66" charset="-78"/>
              </a:rPr>
              <a:t>        </a:t>
            </a:r>
            <a:r>
              <a:rPr lang="pl-PL" sz="2800" dirty="0">
                <a:latin typeface="Arabic Typesetting" panose="03020402040406030203" pitchFamily="66" charset="-78"/>
                <a:cs typeface="Arabic Typesetting" panose="03020402040406030203" pitchFamily="66" charset="-78"/>
              </a:rPr>
              <a:t>i objawów strachu u innych,</a:t>
            </a:r>
            <a:endParaRPr lang="en-GB" sz="2800" dirty="0">
              <a:latin typeface="Arabic Typesetting" panose="03020402040406030203" pitchFamily="66" charset="-78"/>
              <a:cs typeface="Arabic Typesetting" panose="03020402040406030203" pitchFamily="66" charset="-78"/>
            </a:endParaRPr>
          </a:p>
          <a:p>
            <a:pPr marL="342900" indent="-342900" algn="just">
              <a:buFont typeface="+mj-lt"/>
              <a:buAutoNum type="arabicPeriod"/>
            </a:pPr>
            <a:r>
              <a:rPr lang="pl-PL" sz="2800" dirty="0">
                <a:latin typeface="Arabic Typesetting" panose="03020402040406030203" pitchFamily="66" charset="-78"/>
                <a:cs typeface="Arabic Typesetting" panose="03020402040406030203" pitchFamily="66" charset="-78"/>
              </a:rPr>
              <a:t>rozwój strachu spowodowany niebezpieczeństwem niemożliwym </a:t>
            </a:r>
            <a:r>
              <a:rPr lang="en-GB" sz="2800" dirty="0">
                <a:latin typeface="Arabic Typesetting" panose="03020402040406030203" pitchFamily="66" charset="-78"/>
                <a:cs typeface="Arabic Typesetting" panose="03020402040406030203" pitchFamily="66" charset="-78"/>
              </a:rPr>
              <a:t>    </a:t>
            </a:r>
            <a:r>
              <a:rPr lang="pl-PL" sz="2800" dirty="0">
                <a:latin typeface="Arabic Typesetting" panose="03020402040406030203" pitchFamily="66" charset="-78"/>
                <a:cs typeface="Arabic Typesetting" panose="03020402040406030203" pitchFamily="66" charset="-78"/>
              </a:rPr>
              <a:t>do opanowania,</a:t>
            </a:r>
            <a:endParaRPr lang="en-GB" sz="2800" dirty="0">
              <a:latin typeface="Arabic Typesetting" panose="03020402040406030203" pitchFamily="66" charset="-78"/>
              <a:cs typeface="Arabic Typesetting" panose="03020402040406030203" pitchFamily="66" charset="-78"/>
            </a:endParaRPr>
          </a:p>
          <a:p>
            <a:pPr marL="342900" indent="-342900" algn="just">
              <a:buFont typeface="+mj-lt"/>
              <a:buAutoNum type="arabicPeriod"/>
            </a:pPr>
            <a:r>
              <a:rPr lang="pl-PL" sz="2800" dirty="0">
                <a:latin typeface="Arabic Typesetting" panose="03020402040406030203" pitchFamily="66" charset="-78"/>
                <a:cs typeface="Arabic Typesetting" panose="03020402040406030203" pitchFamily="66" charset="-78"/>
              </a:rPr>
              <a:t>pojawienie się jednostkowych zachowań o charakterze panicznym np. </a:t>
            </a:r>
            <a:r>
              <a:rPr lang="en-GB" sz="2800" dirty="0" err="1">
                <a:latin typeface="Arabic Typesetting" panose="03020402040406030203" pitchFamily="66" charset="-78"/>
                <a:cs typeface="Arabic Typesetting" panose="03020402040406030203" pitchFamily="66" charset="-78"/>
              </a:rPr>
              <a:t>paniczny</a:t>
            </a:r>
            <a:r>
              <a:rPr lang="en-GB" sz="2800" dirty="0">
                <a:latin typeface="Arabic Typesetting" panose="03020402040406030203" pitchFamily="66" charset="-78"/>
                <a:cs typeface="Arabic Typesetting" panose="03020402040406030203" pitchFamily="66" charset="-78"/>
              </a:rPr>
              <a:t> </a:t>
            </a:r>
            <a:r>
              <a:rPr lang="en-GB" sz="2800" dirty="0" err="1">
                <a:latin typeface="Arabic Typesetting" panose="03020402040406030203" pitchFamily="66" charset="-78"/>
                <a:cs typeface="Arabic Typesetting" panose="03020402040406030203" pitchFamily="66" charset="-78"/>
              </a:rPr>
              <a:t>wrzask</a:t>
            </a:r>
            <a:r>
              <a:rPr lang="en-GB" sz="2800" dirty="0">
                <a:latin typeface="Arabic Typesetting" panose="03020402040406030203" pitchFamily="66" charset="-78"/>
                <a:cs typeface="Arabic Typesetting" panose="03020402040406030203" pitchFamily="66" charset="-78"/>
              </a:rPr>
              <a:t> </a:t>
            </a:r>
            <a:r>
              <a:rPr lang="pl-PL" sz="2800" dirty="0">
                <a:latin typeface="Arabic Typesetting" panose="03020402040406030203" pitchFamily="66" charset="-78"/>
                <a:cs typeface="Arabic Typesetting" panose="03020402040406030203" pitchFamily="66" charset="-78"/>
              </a:rPr>
              <a:t>, paniczna ucieczka, paniczne przepychanie się </a:t>
            </a:r>
            <a:r>
              <a:rPr lang="en-GB" sz="2800" dirty="0">
                <a:latin typeface="Arabic Typesetting" panose="03020402040406030203" pitchFamily="66" charset="-78"/>
                <a:cs typeface="Arabic Typesetting" panose="03020402040406030203" pitchFamily="66" charset="-78"/>
              </a:rPr>
              <a:t>   </a:t>
            </a:r>
            <a:r>
              <a:rPr lang="pl-PL" sz="2800" dirty="0">
                <a:latin typeface="Arabic Typesetting" panose="03020402040406030203" pitchFamily="66" charset="-78"/>
                <a:cs typeface="Arabic Typesetting" panose="03020402040406030203" pitchFamily="66" charset="-78"/>
              </a:rPr>
              <a:t>do wyjścia.</a:t>
            </a:r>
          </a:p>
        </p:txBody>
      </p:sp>
    </p:spTree>
    <p:extLst>
      <p:ext uri="{BB962C8B-B14F-4D97-AF65-F5344CB8AC3E}">
        <p14:creationId xmlns:p14="http://schemas.microsoft.com/office/powerpoint/2010/main" val="15867419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0A9BCA7C-B58B-1D9F-F0D1-B0723378CE37}"/>
              </a:ext>
            </a:extLst>
          </p:cNvPr>
          <p:cNvSpPr txBox="1"/>
          <p:nvPr/>
        </p:nvSpPr>
        <p:spPr>
          <a:xfrm>
            <a:off x="246317" y="474345"/>
            <a:ext cx="11699365" cy="6324808"/>
          </a:xfrm>
          <a:prstGeom prst="rect">
            <a:avLst/>
          </a:prstGeom>
          <a:noFill/>
        </p:spPr>
        <p:txBody>
          <a:bodyPr wrap="square" rtlCol="0">
            <a:spAutoFit/>
          </a:bodyPr>
          <a:lstStyle/>
          <a:p>
            <a:pPr marL="457200" indent="-457200" algn="just">
              <a:buFont typeface="Wingdings" pitchFamily="2" charset="2"/>
              <a:buChar char="§"/>
            </a:pPr>
            <a:r>
              <a:rPr lang="pl-PL" sz="2700" dirty="0">
                <a:latin typeface="Arabic Typesetting" panose="03020402040406030203" pitchFamily="66" charset="-78"/>
                <a:cs typeface="Arabic Typesetting" panose="03020402040406030203" pitchFamily="66" charset="-78"/>
              </a:rPr>
              <a:t>Przeciwdziałanie panice jest niezmiernie trudne i nie można podać w tym zakresie radykalnych recept. </a:t>
            </a:r>
            <a:r>
              <a:rPr lang="en-GB" sz="2700" dirty="0" err="1">
                <a:latin typeface="Arabic Typesetting" panose="03020402040406030203" pitchFamily="66" charset="-78"/>
                <a:cs typeface="Arabic Typesetting" panose="03020402040406030203" pitchFamily="66" charset="-78"/>
              </a:rPr>
              <a:t>Dokonać</a:t>
            </a:r>
            <a:r>
              <a:rPr lang="en-GB" sz="2700" dirty="0">
                <a:latin typeface="Arabic Typesetting" panose="03020402040406030203" pitchFamily="66" charset="-78"/>
                <a:cs typeface="Arabic Typesetting" panose="03020402040406030203" pitchFamily="66" charset="-78"/>
              </a:rPr>
              <a:t> </a:t>
            </a:r>
            <a:r>
              <a:rPr lang="en-GB" sz="2700" dirty="0" err="1">
                <a:latin typeface="Arabic Typesetting" panose="03020402040406030203" pitchFamily="66" charset="-78"/>
                <a:cs typeface="Arabic Typesetting" panose="03020402040406030203" pitchFamily="66" charset="-78"/>
              </a:rPr>
              <a:t>tego</a:t>
            </a:r>
            <a:r>
              <a:rPr lang="pl-PL" sz="2700" dirty="0">
                <a:latin typeface="Arabic Typesetting" panose="03020402040406030203" pitchFamily="66" charset="-78"/>
                <a:cs typeface="Arabic Typesetting" panose="03020402040406030203" pitchFamily="66" charset="-78"/>
              </a:rPr>
              <a:t> mogą ludzie obdarzeni autorytetem formalnym, wynikającym z tytułu pełnionej funkcji czy </a:t>
            </a:r>
            <a:r>
              <a:rPr lang="en-GB" sz="2700" dirty="0" err="1">
                <a:latin typeface="Arabic Typesetting" panose="03020402040406030203" pitchFamily="66" charset="-78"/>
                <a:cs typeface="Arabic Typesetting" panose="03020402040406030203" pitchFamily="66" charset="-78"/>
              </a:rPr>
              <a:t>zajmowanego</a:t>
            </a:r>
            <a:r>
              <a:rPr lang="en-GB" sz="2700" dirty="0">
                <a:latin typeface="Arabic Typesetting" panose="03020402040406030203" pitchFamily="66" charset="-78"/>
                <a:cs typeface="Arabic Typesetting" panose="03020402040406030203" pitchFamily="66" charset="-78"/>
              </a:rPr>
              <a:t> </a:t>
            </a:r>
            <a:r>
              <a:rPr lang="en-GB" sz="2700" dirty="0" err="1">
                <a:latin typeface="Arabic Typesetting" panose="03020402040406030203" pitchFamily="66" charset="-78"/>
                <a:cs typeface="Arabic Typesetting" panose="03020402040406030203" pitchFamily="66" charset="-78"/>
              </a:rPr>
              <a:t>stanowiska</a:t>
            </a:r>
            <a:r>
              <a:rPr lang="pl-PL" sz="2700" dirty="0">
                <a:latin typeface="Arabic Typesetting" panose="03020402040406030203" pitchFamily="66" charset="-78"/>
                <a:cs typeface="Arabic Typesetting" panose="03020402040406030203" pitchFamily="66" charset="-78"/>
              </a:rPr>
              <a:t> lub autorytetem nieformalnym wynikającym z typu osobowości. Mowa tu o osobach odważnych,</a:t>
            </a:r>
            <a:r>
              <a:rPr lang="en-GB" sz="2700" dirty="0">
                <a:latin typeface="Arabic Typesetting" panose="03020402040406030203" pitchFamily="66" charset="-78"/>
                <a:cs typeface="Arabic Typesetting" panose="03020402040406030203" pitchFamily="66" charset="-78"/>
              </a:rPr>
              <a:t> </a:t>
            </a:r>
            <a:r>
              <a:rPr lang="pl-PL" sz="2700" dirty="0">
                <a:latin typeface="Arabic Typesetting" panose="03020402040406030203" pitchFamily="66" charset="-78"/>
                <a:cs typeface="Arabic Typesetting" panose="03020402040406030203" pitchFamily="66" charset="-78"/>
              </a:rPr>
              <a:t>konsekwentnych, charyzmatycznych. Należy pamiętać, że przy ewakuacji osób niepełnosprawnych ogromną </a:t>
            </a:r>
            <a:r>
              <a:rPr lang="en-GB" sz="2700" dirty="0" err="1">
                <a:latin typeface="Arabic Typesetting" panose="03020402040406030203" pitchFamily="66" charset="-78"/>
                <a:cs typeface="Arabic Typesetting" panose="03020402040406030203" pitchFamily="66" charset="-78"/>
              </a:rPr>
              <a:t>rolę</a:t>
            </a:r>
            <a:r>
              <a:rPr lang="en-GB" sz="2700" dirty="0">
                <a:latin typeface="Arabic Typesetting" panose="03020402040406030203" pitchFamily="66" charset="-78"/>
                <a:cs typeface="Arabic Typesetting" panose="03020402040406030203" pitchFamily="66" charset="-78"/>
              </a:rPr>
              <a:t> </a:t>
            </a:r>
            <a:r>
              <a:rPr lang="en-GB" sz="2700" dirty="0" err="1">
                <a:latin typeface="Arabic Typesetting" panose="03020402040406030203" pitchFamily="66" charset="-78"/>
                <a:cs typeface="Arabic Typesetting" panose="03020402040406030203" pitchFamily="66" charset="-78"/>
              </a:rPr>
              <a:t>odgrywają</a:t>
            </a:r>
            <a:r>
              <a:rPr lang="pl-PL" sz="2700" dirty="0">
                <a:latin typeface="Arabic Typesetting" panose="03020402040406030203" pitchFamily="66" charset="-78"/>
                <a:cs typeface="Arabic Typesetting" panose="03020402040406030203" pitchFamily="66" charset="-78"/>
              </a:rPr>
              <a:t> asystenci osób niepełnosprawnych. To oni swoją postawą, głosem, empatią, niewyolbrzymianiemistniejącego zagrożenia ułatwią ewakuację. Osoba niepełnosprawna poczuje się wówczas bezpieczna i </a:t>
            </a:r>
            <a:r>
              <a:rPr lang="en-GB" sz="2700" dirty="0" err="1">
                <a:latin typeface="Arabic Typesetting" panose="03020402040406030203" pitchFamily="66" charset="-78"/>
                <a:cs typeface="Arabic Typesetting" panose="03020402040406030203" pitchFamily="66" charset="-78"/>
              </a:rPr>
              <a:t>uzyska</a:t>
            </a:r>
            <a:r>
              <a:rPr lang="en-GB" sz="2700" dirty="0">
                <a:latin typeface="Arabic Typesetting" panose="03020402040406030203" pitchFamily="66" charset="-78"/>
                <a:cs typeface="Arabic Typesetting" panose="03020402040406030203" pitchFamily="66" charset="-78"/>
              </a:rPr>
              <a:t> </a:t>
            </a:r>
            <a:r>
              <a:rPr lang="en-GB" sz="2700" dirty="0" err="1">
                <a:latin typeface="Arabic Typesetting" panose="03020402040406030203" pitchFamily="66" charset="-78"/>
                <a:cs typeface="Arabic Typesetting" panose="03020402040406030203" pitchFamily="66" charset="-78"/>
              </a:rPr>
              <a:t>pewność</a:t>
            </a:r>
            <a:r>
              <a:rPr lang="pl-PL" sz="2700" dirty="0">
                <a:latin typeface="Arabic Typesetting" panose="03020402040406030203" pitchFamily="66" charset="-78"/>
                <a:cs typeface="Arabic Typesetting" panose="03020402040406030203" pitchFamily="66" charset="-78"/>
              </a:rPr>
              <a:t>, że nie zostanie z zagrożeniem sama. Środki przeciwdziałania panice są różne, często </a:t>
            </a:r>
            <a:r>
              <a:rPr lang="en-GB" sz="2700" dirty="0" err="1">
                <a:latin typeface="Arabic Typesetting" panose="03020402040406030203" pitchFamily="66" charset="-78"/>
                <a:cs typeface="Arabic Typesetting" panose="03020402040406030203" pitchFamily="66" charset="-78"/>
              </a:rPr>
              <a:t>krańcowo</a:t>
            </a:r>
            <a:r>
              <a:rPr lang="en-GB" sz="2700" dirty="0">
                <a:latin typeface="Arabic Typesetting" panose="03020402040406030203" pitchFamily="66" charset="-78"/>
                <a:cs typeface="Arabic Typesetting" panose="03020402040406030203" pitchFamily="66" charset="-78"/>
              </a:rPr>
              <a:t> </a:t>
            </a:r>
            <a:r>
              <a:rPr lang="en-GB" sz="2700" dirty="0" err="1">
                <a:latin typeface="Arabic Typesetting" panose="03020402040406030203" pitchFamily="66" charset="-78"/>
                <a:cs typeface="Arabic Typesetting" panose="03020402040406030203" pitchFamily="66" charset="-78"/>
              </a:rPr>
              <a:t>przeciwstawne</a:t>
            </a:r>
            <a:r>
              <a:rPr lang="pl-PL" sz="2700" dirty="0">
                <a:latin typeface="Arabic Typesetting" panose="03020402040406030203" pitchFamily="66" charset="-78"/>
                <a:cs typeface="Arabic Typesetting" panose="03020402040406030203" pitchFamily="66" charset="-78"/>
              </a:rPr>
              <a:t>. Można tu wymienić: przykład osobisty, zdecydowany nakaz, wykazanie nierealnościniebezpieczeństwa, przedstawienie groźby większego niebezpieczeństwa, użycie siły, unieszkodliwienieprzywódców paniki. Opanować ludzi ogarniętych paniką, prących </a:t>
            </a:r>
            <a:r>
              <a:rPr lang="en-GB" sz="2700" dirty="0">
                <a:latin typeface="Arabic Typesetting" panose="03020402040406030203" pitchFamily="66" charset="-78"/>
                <a:cs typeface="Arabic Typesetting" panose="03020402040406030203" pitchFamily="66" charset="-78"/>
              </a:rPr>
              <a:t>     </a:t>
            </a:r>
            <a:r>
              <a:rPr lang="pl-PL" sz="2700" dirty="0">
                <a:latin typeface="Arabic Typesetting" panose="03020402040406030203" pitchFamily="66" charset="-78"/>
                <a:cs typeface="Arabic Typesetting" panose="03020402040406030203" pitchFamily="66" charset="-78"/>
              </a:rPr>
              <a:t>do przodu mogą raczej osoby znajdujące się </a:t>
            </a:r>
            <a:r>
              <a:rPr lang="en-GB" sz="2700" dirty="0">
                <a:latin typeface="Arabic Typesetting" panose="03020402040406030203" pitchFamily="66" charset="-78"/>
                <a:cs typeface="Arabic Typesetting" panose="03020402040406030203" pitchFamily="66" charset="-78"/>
              </a:rPr>
              <a:t>z </a:t>
            </a:r>
            <a:r>
              <a:rPr lang="en-GB" sz="2700" dirty="0" err="1">
                <a:latin typeface="Arabic Typesetting" panose="03020402040406030203" pitchFamily="66" charset="-78"/>
                <a:cs typeface="Arabic Typesetting" panose="03020402040406030203" pitchFamily="66" charset="-78"/>
              </a:rPr>
              <a:t>tyłu</a:t>
            </a:r>
            <a:r>
              <a:rPr lang="pl-PL" sz="2700" dirty="0">
                <a:latin typeface="Arabic Typesetting" panose="03020402040406030203" pitchFamily="66" charset="-78"/>
                <a:cs typeface="Arabic Typesetting" panose="03020402040406030203" pitchFamily="66" charset="-78"/>
              </a:rPr>
              <a:t> tłumu, niż na jego czele.</a:t>
            </a:r>
            <a:endParaRPr lang="en-GB" sz="2700" dirty="0">
              <a:latin typeface="Arabic Typesetting" panose="03020402040406030203" pitchFamily="66" charset="-78"/>
              <a:cs typeface="Arabic Typesetting" panose="03020402040406030203" pitchFamily="66" charset="-78"/>
            </a:endParaRPr>
          </a:p>
          <a:p>
            <a:pPr marL="457200" indent="-457200" algn="just">
              <a:buFont typeface="Wingdings" pitchFamily="2" charset="2"/>
              <a:buChar char="§"/>
            </a:pPr>
            <a:r>
              <a:rPr lang="pl-PL" sz="2700" dirty="0">
                <a:latin typeface="Arabic Typesetting" panose="03020402040406030203" pitchFamily="66" charset="-78"/>
                <a:cs typeface="Arabic Typesetting" panose="03020402040406030203" pitchFamily="66" charset="-78"/>
              </a:rPr>
              <a:t>Najlepszym środkiem przeciwdziałania będzie szybkie dotarcie asystenta osoby niepełnosprawnej do </a:t>
            </a:r>
            <a:r>
              <a:rPr lang="en-GB" sz="2700" dirty="0" err="1">
                <a:latin typeface="Arabic Typesetting" panose="03020402040406030203" pitchFamily="66" charset="-78"/>
                <a:cs typeface="Arabic Typesetting" panose="03020402040406030203" pitchFamily="66" charset="-78"/>
              </a:rPr>
              <a:t>zagrożonej</a:t>
            </a:r>
            <a:r>
              <a:rPr lang="en-GB" sz="2700" dirty="0">
                <a:latin typeface="Arabic Typesetting" panose="03020402040406030203" pitchFamily="66" charset="-78"/>
                <a:cs typeface="Arabic Typesetting" panose="03020402040406030203" pitchFamily="66" charset="-78"/>
              </a:rPr>
              <a:t> </a:t>
            </a:r>
            <a:r>
              <a:rPr lang="en-GB" sz="2700" dirty="0" err="1">
                <a:latin typeface="Arabic Typesetting" panose="03020402040406030203" pitchFamily="66" charset="-78"/>
                <a:cs typeface="Arabic Typesetting" panose="03020402040406030203" pitchFamily="66" charset="-78"/>
              </a:rPr>
              <a:t>osoby</a:t>
            </a:r>
            <a:r>
              <a:rPr lang="pl-PL" sz="2700" dirty="0">
                <a:latin typeface="Arabic Typesetting" panose="03020402040406030203" pitchFamily="66" charset="-78"/>
                <a:cs typeface="Arabic Typesetting" panose="03020402040406030203" pitchFamily="66" charset="-78"/>
              </a:rPr>
              <a:t> I pozostanie przy niej do czasu zorganizowania akcji ratowniczej przez jednostki straży pożarnej. Sam </a:t>
            </a:r>
            <a:r>
              <a:rPr lang="en-GB" sz="2700" dirty="0" err="1">
                <a:latin typeface="Arabic Typesetting" panose="03020402040406030203" pitchFamily="66" charset="-78"/>
                <a:cs typeface="Arabic Typesetting" panose="03020402040406030203" pitchFamily="66" charset="-78"/>
              </a:rPr>
              <a:t>fakt</a:t>
            </a:r>
            <a:r>
              <a:rPr lang="en-GB" sz="2700" dirty="0">
                <a:latin typeface="Arabic Typesetting" panose="03020402040406030203" pitchFamily="66" charset="-78"/>
                <a:cs typeface="Arabic Typesetting" panose="03020402040406030203" pitchFamily="66" charset="-78"/>
              </a:rPr>
              <a:t> </a:t>
            </a:r>
            <a:r>
              <a:rPr lang="en-GB" sz="2700" dirty="0" err="1">
                <a:latin typeface="Arabic Typesetting" panose="03020402040406030203" pitchFamily="66" charset="-78"/>
                <a:cs typeface="Arabic Typesetting" panose="03020402040406030203" pitchFamily="66" charset="-78"/>
              </a:rPr>
              <a:t>przybycia</a:t>
            </a:r>
            <a:r>
              <a:rPr lang="pl-PL" sz="2700" dirty="0">
                <a:latin typeface="Arabic Typesetting" panose="03020402040406030203" pitchFamily="66" charset="-78"/>
                <a:cs typeface="Arabic Typesetting" panose="03020402040406030203" pitchFamily="66" charset="-78"/>
              </a:rPr>
              <a:t> kogoś z zewnątrz wytwarza</a:t>
            </a:r>
            <a:r>
              <a:rPr lang="en-GB" sz="2700" dirty="0">
                <a:latin typeface="Arabic Typesetting" panose="03020402040406030203" pitchFamily="66" charset="-78"/>
                <a:cs typeface="Arabic Typesetting" panose="03020402040406030203" pitchFamily="66" charset="-78"/>
              </a:rPr>
              <a:t> </a:t>
            </a:r>
            <a:r>
              <a:rPr lang="pl-PL" sz="2700" dirty="0">
                <a:latin typeface="Arabic Typesetting" panose="03020402040406030203" pitchFamily="66" charset="-78"/>
                <a:cs typeface="Arabic Typesetting" panose="03020402040406030203" pitchFamily="66" charset="-78"/>
              </a:rPr>
              <a:t>u ratowanych przekonanie, że jednak zagrożenie nie jest tak wielkie I </a:t>
            </a:r>
            <a:r>
              <a:rPr lang="en-GB" sz="2700" dirty="0" err="1">
                <a:latin typeface="Arabic Typesetting" panose="03020402040406030203" pitchFamily="66" charset="-78"/>
                <a:cs typeface="Arabic Typesetting" panose="03020402040406030203" pitchFamily="66" charset="-78"/>
              </a:rPr>
              <a:t>istnieją</a:t>
            </a:r>
            <a:r>
              <a:rPr lang="en-GB" sz="2700" dirty="0">
                <a:latin typeface="Arabic Typesetting" panose="03020402040406030203" pitchFamily="66" charset="-78"/>
                <a:cs typeface="Arabic Typesetting" panose="03020402040406030203" pitchFamily="66" charset="-78"/>
              </a:rPr>
              <a:t> </a:t>
            </a:r>
            <a:r>
              <a:rPr lang="en-GB" sz="2700" dirty="0" err="1">
                <a:latin typeface="Arabic Typesetting" panose="03020402040406030203" pitchFamily="66" charset="-78"/>
                <a:cs typeface="Arabic Typesetting" panose="03020402040406030203" pitchFamily="66" charset="-78"/>
              </a:rPr>
              <a:t>drogi</a:t>
            </a:r>
            <a:r>
              <a:rPr lang="pl-PL" sz="2700" dirty="0">
                <a:latin typeface="Arabic Typesetting" panose="03020402040406030203" pitchFamily="66" charset="-78"/>
                <a:cs typeface="Arabic Typesetting" panose="03020402040406030203" pitchFamily="66" charset="-78"/>
              </a:rPr>
              <a:t> ratunku, gdyż w przeciwnym razie nikt by tu nie mógł dotrzeć.</a:t>
            </a:r>
          </a:p>
        </p:txBody>
      </p:sp>
    </p:spTree>
    <p:extLst>
      <p:ext uri="{BB962C8B-B14F-4D97-AF65-F5344CB8AC3E}">
        <p14:creationId xmlns:p14="http://schemas.microsoft.com/office/powerpoint/2010/main" val="4200815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C52E540-1ED4-DC3B-DA79-341037D0B527}"/>
              </a:ext>
            </a:extLst>
          </p:cNvPr>
          <p:cNvSpPr>
            <a:spLocks noGrp="1"/>
          </p:cNvSpPr>
          <p:nvPr>
            <p:ph type="title"/>
          </p:nvPr>
        </p:nvSpPr>
        <p:spPr>
          <a:xfrm>
            <a:off x="2063288" y="2207088"/>
            <a:ext cx="8065423" cy="1804100"/>
          </a:xfrm>
          <a:ln w="38100">
            <a:solidFill>
              <a:schemeClr val="accent6">
                <a:lumMod val="50000"/>
              </a:schemeClr>
            </a:solidFill>
          </a:ln>
        </p:spPr>
        <p:txBody>
          <a:bodyPr>
            <a:normAutofit/>
          </a:bodyPr>
          <a:lstStyle/>
          <a:p>
            <a:r>
              <a:rPr lang="pl-PL" sz="3100" b="0" i="0" dirty="0">
                <a:effectLst/>
                <a:latin typeface="Arabic Typesetting" panose="03020402040406030203" pitchFamily="66" charset="-78"/>
                <a:cs typeface="Arabic Typesetting" panose="03020402040406030203" pitchFamily="66" charset="-78"/>
              </a:rPr>
              <a:t>Opis dostępności w projekciearchitektoniczno-budowlanym</a:t>
            </a:r>
            <a:endParaRPr lang="pl-PL" sz="31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632732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Obraz 1">
            <a:extLst>
              <a:ext uri="{FF2B5EF4-FFF2-40B4-BE49-F238E27FC236}">
                <a16:creationId xmlns:a16="http://schemas.microsoft.com/office/drawing/2014/main" id="{04A73267-CC56-F31E-B992-46A90A090E75}"/>
              </a:ext>
            </a:extLst>
          </p:cNvPr>
          <p:cNvPicPr>
            <a:picLocks noChangeAspect="1"/>
          </p:cNvPicPr>
          <p:nvPr/>
        </p:nvPicPr>
        <p:blipFill rotWithShape="1">
          <a:blip r:embed="rId2">
            <a:alphaModFix amt="40000"/>
          </a:blip>
          <a:srcRect t="35099" r="1" b="21167"/>
          <a:stretch/>
        </p:blipFill>
        <p:spPr>
          <a:xfrm>
            <a:off x="20" y="10"/>
            <a:ext cx="12191980" cy="6857990"/>
          </a:xfrm>
          <a:prstGeom prst="rect">
            <a:avLst/>
          </a:prstGeom>
        </p:spPr>
      </p:pic>
      <p:sp>
        <p:nvSpPr>
          <p:cNvPr id="4" name="pole tekstowe 3">
            <a:extLst>
              <a:ext uri="{FF2B5EF4-FFF2-40B4-BE49-F238E27FC236}">
                <a16:creationId xmlns:a16="http://schemas.microsoft.com/office/drawing/2014/main" id="{10B791EC-F1B2-E546-AA58-BD0B0A142C4B}"/>
              </a:ext>
            </a:extLst>
          </p:cNvPr>
          <p:cNvSpPr txBox="1"/>
          <p:nvPr/>
        </p:nvSpPr>
        <p:spPr>
          <a:xfrm>
            <a:off x="-20" y="1289953"/>
            <a:ext cx="12192000" cy="4278094"/>
          </a:xfrm>
          <a:prstGeom prst="rect">
            <a:avLst/>
          </a:prstGeom>
          <a:noFill/>
        </p:spPr>
        <p:txBody>
          <a:bodyPr wrap="square">
            <a:spAutoFit/>
          </a:bodyPr>
          <a:lstStyle/>
          <a:p>
            <a:pPr marL="342900" indent="-342900" algn="just">
              <a:buFont typeface="Wingdings" pitchFamily="2" charset="2"/>
              <a:buChar char="§"/>
            </a:pPr>
            <a:r>
              <a:rPr lang="pl-PL" sz="3400" dirty="0">
                <a:latin typeface="Arabic Typesetting" panose="03020402040406030203" pitchFamily="66" charset="-78"/>
                <a:cs typeface="Arabic Typesetting" panose="03020402040406030203" pitchFamily="66" charset="-78"/>
              </a:rPr>
              <a:t>Konieczność umieszczenia w projekcie architektoniczno-budowlanym </a:t>
            </a:r>
            <a:r>
              <a:rPr lang="en-GB" sz="3400" dirty="0" err="1">
                <a:latin typeface="Arabic Typesetting" panose="03020402040406030203" pitchFamily="66" charset="-78"/>
                <a:cs typeface="Arabic Typesetting" panose="03020402040406030203" pitchFamily="66" charset="-78"/>
              </a:rPr>
              <a:t>budynku</a:t>
            </a:r>
            <a:r>
              <a:rPr lang="en-GB" sz="3400" dirty="0">
                <a:latin typeface="Arabic Typesetting" panose="03020402040406030203" pitchFamily="66" charset="-78"/>
                <a:cs typeface="Arabic Typesetting" panose="03020402040406030203" pitchFamily="66" charset="-78"/>
              </a:rPr>
              <a:t> </a:t>
            </a:r>
            <a:r>
              <a:rPr lang="en-GB" sz="3400" dirty="0" err="1">
                <a:latin typeface="Arabic Typesetting" panose="03020402040406030203" pitchFamily="66" charset="-78"/>
                <a:cs typeface="Arabic Typesetting" panose="03020402040406030203" pitchFamily="66" charset="-78"/>
              </a:rPr>
              <a:t>mieszkalnego</a:t>
            </a:r>
            <a:r>
              <a:rPr lang="en-GB" sz="3400" dirty="0">
                <a:latin typeface="Arabic Typesetting" panose="03020402040406030203" pitchFamily="66" charset="-78"/>
                <a:cs typeface="Arabic Typesetting" panose="03020402040406030203" pitchFamily="66" charset="-78"/>
              </a:rPr>
              <a:t> </a:t>
            </a:r>
            <a:r>
              <a:rPr lang="pl-PL" sz="3400" dirty="0">
                <a:latin typeface="Arabic Typesetting" panose="03020402040406030203" pitchFamily="66" charset="-78"/>
                <a:cs typeface="Arabic Typesetting" panose="03020402040406030203" pitchFamily="66" charset="-78"/>
              </a:rPr>
              <a:t>wielorodzinnego i budynku użyteczności publicznej opisu dostępności</a:t>
            </a:r>
            <a:r>
              <a:rPr lang="en-GB" sz="3400" dirty="0">
                <a:latin typeface="Arabic Typesetting" panose="03020402040406030203" pitchFamily="66" charset="-78"/>
                <a:cs typeface="Arabic Typesetting" panose="03020402040406030203" pitchFamily="66" charset="-78"/>
              </a:rPr>
              <a:t> </a:t>
            </a:r>
            <a:r>
              <a:rPr lang="pl-PL" sz="3400" dirty="0">
                <a:latin typeface="Arabic Typesetting" panose="03020402040406030203" pitchFamily="66" charset="-78"/>
                <a:cs typeface="Arabic Typesetting" panose="03020402040406030203" pitchFamily="66" charset="-78"/>
              </a:rPr>
              <a:t>wynika bezpośrednio z rozporządzenia w sprawie szczegółowego zakresu i </a:t>
            </a:r>
            <a:r>
              <a:rPr lang="en-GB" sz="3400" dirty="0" err="1">
                <a:latin typeface="Arabic Typesetting" panose="03020402040406030203" pitchFamily="66" charset="-78"/>
                <a:cs typeface="Arabic Typesetting" panose="03020402040406030203" pitchFamily="66" charset="-78"/>
              </a:rPr>
              <a:t>formy</a:t>
            </a:r>
            <a:r>
              <a:rPr lang="en-GB" sz="3400" dirty="0">
                <a:latin typeface="Arabic Typesetting" panose="03020402040406030203" pitchFamily="66" charset="-78"/>
                <a:cs typeface="Arabic Typesetting" panose="03020402040406030203" pitchFamily="66" charset="-78"/>
              </a:rPr>
              <a:t> </a:t>
            </a:r>
            <a:r>
              <a:rPr lang="en-GB" sz="3400" dirty="0" err="1">
                <a:latin typeface="Arabic Typesetting" panose="03020402040406030203" pitchFamily="66" charset="-78"/>
                <a:cs typeface="Arabic Typesetting" panose="03020402040406030203" pitchFamily="66" charset="-78"/>
              </a:rPr>
              <a:t>projektu</a:t>
            </a:r>
            <a:r>
              <a:rPr lang="en-GB" sz="3400" dirty="0">
                <a:latin typeface="Arabic Typesetting" panose="03020402040406030203" pitchFamily="66" charset="-78"/>
                <a:cs typeface="Arabic Typesetting" panose="03020402040406030203" pitchFamily="66" charset="-78"/>
              </a:rPr>
              <a:t> </a:t>
            </a:r>
            <a:r>
              <a:rPr lang="pl-PL" sz="3400" dirty="0">
                <a:latin typeface="Arabic Typesetting" panose="03020402040406030203" pitchFamily="66" charset="-78"/>
                <a:cs typeface="Arabic Typesetting" panose="03020402040406030203" pitchFamily="66" charset="-78"/>
              </a:rPr>
              <a:t>budowlanego. Wymaga ono, by część opisowa projektu zawierała:</a:t>
            </a:r>
            <a:endParaRPr lang="en-GB" sz="3400" dirty="0">
              <a:latin typeface="Arabic Typesetting" panose="03020402040406030203" pitchFamily="66" charset="-78"/>
              <a:cs typeface="Arabic Typesetting" panose="03020402040406030203" pitchFamily="66" charset="-78"/>
            </a:endParaRPr>
          </a:p>
          <a:p>
            <a:pPr marL="342900" indent="-342900" algn="just">
              <a:buFont typeface="Wingdings" pitchFamily="2" charset="2"/>
              <a:buChar char="§"/>
            </a:pPr>
            <a:r>
              <a:rPr lang="pl-PL" sz="3400" dirty="0">
                <a:latin typeface="Arabic Typesetting" panose="03020402040406030203" pitchFamily="66" charset="-78"/>
                <a:cs typeface="Arabic Typesetting" panose="03020402040406030203" pitchFamily="66" charset="-78"/>
              </a:rPr>
              <a:t> liczbę lokali mieszkalnych dostępnych dla osób z niepełnosprawnościami – </a:t>
            </a:r>
            <a:r>
              <a:rPr lang="en-GB" sz="3400" dirty="0">
                <a:latin typeface="Arabic Typesetting" panose="03020402040406030203" pitchFamily="66" charset="-78"/>
                <a:cs typeface="Arabic Typesetting" panose="03020402040406030203" pitchFamily="66" charset="-78"/>
              </a:rPr>
              <a:t>w </a:t>
            </a:r>
            <a:r>
              <a:rPr lang="en-GB" sz="3400" dirty="0" err="1">
                <a:latin typeface="Arabic Typesetting" panose="03020402040406030203" pitchFamily="66" charset="-78"/>
                <a:cs typeface="Arabic Typesetting" panose="03020402040406030203" pitchFamily="66" charset="-78"/>
              </a:rPr>
              <a:t>przypadku</a:t>
            </a:r>
            <a:r>
              <a:rPr lang="en-GB" sz="3400" dirty="0">
                <a:latin typeface="Arabic Typesetting" panose="03020402040406030203" pitchFamily="66" charset="-78"/>
                <a:cs typeface="Arabic Typesetting" panose="03020402040406030203" pitchFamily="66" charset="-78"/>
              </a:rPr>
              <a:t> </a:t>
            </a:r>
            <a:r>
              <a:rPr lang="pl-PL" sz="3400" dirty="0">
                <a:latin typeface="Arabic Typesetting" panose="03020402040406030203" pitchFamily="66" charset="-78"/>
                <a:cs typeface="Arabic Typesetting" panose="03020402040406030203" pitchFamily="66" charset="-78"/>
              </a:rPr>
              <a:t>zamierzenia budowlanego dotyczącego budynku mieszkalnegowielorodzinnego;</a:t>
            </a:r>
            <a:endParaRPr lang="en-GB" sz="3400" dirty="0">
              <a:latin typeface="Arabic Typesetting" panose="03020402040406030203" pitchFamily="66" charset="-78"/>
              <a:cs typeface="Arabic Typesetting" panose="03020402040406030203" pitchFamily="66" charset="-78"/>
            </a:endParaRPr>
          </a:p>
          <a:p>
            <a:pPr marL="342900" indent="-342900" algn="just">
              <a:buFont typeface="Wingdings" pitchFamily="2" charset="2"/>
              <a:buChar char="§"/>
            </a:pPr>
            <a:r>
              <a:rPr lang="pl-PL" sz="3400" dirty="0">
                <a:latin typeface="Arabic Typesetting" panose="03020402040406030203" pitchFamily="66" charset="-78"/>
                <a:cs typeface="Arabic Typesetting" panose="03020402040406030203" pitchFamily="66" charset="-78"/>
              </a:rPr>
              <a:t>opis zapewnienia niezbędnych warunków do korzystania z obiektów użyteczności</a:t>
            </a:r>
            <a:r>
              <a:rPr lang="en-GB" sz="3400" dirty="0">
                <a:latin typeface="Arabic Typesetting" panose="03020402040406030203" pitchFamily="66" charset="-78"/>
                <a:cs typeface="Arabic Typesetting" panose="03020402040406030203" pitchFamily="66" charset="-78"/>
              </a:rPr>
              <a:t> </a:t>
            </a:r>
            <a:r>
              <a:rPr lang="pl-PL" sz="3400" dirty="0">
                <a:latin typeface="Arabic Typesetting" panose="03020402040406030203" pitchFamily="66" charset="-78"/>
                <a:cs typeface="Arabic Typesetting" panose="03020402040406030203" pitchFamily="66" charset="-78"/>
              </a:rPr>
              <a:t>publicznej i mieszkaniowego budownictwa wielorodzinnego przez osoby z</a:t>
            </a:r>
            <a:r>
              <a:rPr lang="en-GB" sz="3400" dirty="0">
                <a:latin typeface="Arabic Typesetting" panose="03020402040406030203" pitchFamily="66" charset="-78"/>
                <a:cs typeface="Arabic Typesetting" panose="03020402040406030203" pitchFamily="66" charset="-78"/>
              </a:rPr>
              <a:t> </a:t>
            </a:r>
            <a:r>
              <a:rPr lang="pl-PL" sz="3400" dirty="0">
                <a:latin typeface="Arabic Typesetting" panose="03020402040406030203" pitchFamily="66" charset="-78"/>
                <a:cs typeface="Arabic Typesetting" panose="03020402040406030203" pitchFamily="66" charset="-78"/>
              </a:rPr>
              <a:t>niepełnosprawnościami.</a:t>
            </a:r>
          </a:p>
        </p:txBody>
      </p:sp>
    </p:spTree>
    <p:extLst>
      <p:ext uri="{BB962C8B-B14F-4D97-AF65-F5344CB8AC3E}">
        <p14:creationId xmlns:p14="http://schemas.microsoft.com/office/powerpoint/2010/main" val="4240348251"/>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AA10F7DF-831E-6027-6E32-AA2516824AFA}"/>
              </a:ext>
            </a:extLst>
          </p:cNvPr>
          <p:cNvSpPr txBox="1"/>
          <p:nvPr/>
        </p:nvSpPr>
        <p:spPr>
          <a:xfrm>
            <a:off x="366892" y="438615"/>
            <a:ext cx="6146573" cy="6370975"/>
          </a:xfrm>
          <a:prstGeom prst="rect">
            <a:avLst/>
          </a:prstGeom>
          <a:noFill/>
        </p:spPr>
        <p:txBody>
          <a:bodyPr wrap="square" rtlCol="0">
            <a:spAutoFit/>
          </a:bodyPr>
          <a:lstStyle/>
          <a:p>
            <a:pPr algn="justLow"/>
            <a:r>
              <a:rPr lang="pl-PL" sz="2400" b="0" i="0" dirty="0">
                <a:effectLst/>
                <a:latin typeface="Arabic Typesetting" panose="03020402040406030203" pitchFamily="66" charset="-78"/>
                <a:cs typeface="Arabic Typesetting" panose="03020402040406030203" pitchFamily="66" charset="-78"/>
              </a:rPr>
              <a:t>W obydwu przypadkach zaleca się, by opis ten określał zapewnienie dostępności co najmniej najważniejszych elementów, którymi są:</a:t>
            </a:r>
            <a:endParaRPr lang="en-GB" sz="2400" b="0" i="0" dirty="0">
              <a:effectLst/>
              <a:latin typeface="Arabic Typesetting" panose="03020402040406030203" pitchFamily="66" charset="-78"/>
              <a:cs typeface="Arabic Typesetting" panose="03020402040406030203" pitchFamily="66" charset="-78"/>
            </a:endParaRPr>
          </a:p>
          <a:p>
            <a:pPr algn="justLow"/>
            <a:endParaRPr lang="pl-PL" sz="2400" dirty="0">
              <a:effectLst/>
              <a:latin typeface="Arabic Typesetting" panose="03020402040406030203" pitchFamily="66" charset="-78"/>
              <a:cs typeface="Arabic Typesetting" panose="03020402040406030203" pitchFamily="66" charset="-78"/>
            </a:endParaRPr>
          </a:p>
          <a:p>
            <a:pPr marL="285750" indent="-285750" algn="justLow">
              <a:buFont typeface="Wingdings" pitchFamily="2" charset="2"/>
              <a:buChar char="§"/>
            </a:pPr>
            <a:r>
              <a:rPr lang="pl-PL" sz="2400" b="0" i="0" dirty="0">
                <a:effectLst/>
                <a:latin typeface="Arabic Typesetting" panose="03020402040406030203" pitchFamily="66" charset="-78"/>
                <a:cs typeface="Arabic Typesetting" panose="03020402040406030203" pitchFamily="66" charset="-78"/>
              </a:rPr>
              <a:t> </a:t>
            </a:r>
            <a:r>
              <a:rPr lang="pl-PL" sz="2400" b="1" i="0" dirty="0">
                <a:effectLst/>
                <a:latin typeface="Arabic Typesetting" panose="03020402040406030203" pitchFamily="66" charset="-78"/>
                <a:cs typeface="Arabic Typesetting" panose="03020402040406030203" pitchFamily="66" charset="-78"/>
              </a:rPr>
              <a:t>zagospodarowanie terenu </a:t>
            </a:r>
            <a:r>
              <a:rPr lang="pl-PL" sz="2400" b="0" i="0" dirty="0">
                <a:effectLst/>
                <a:latin typeface="Arabic Typesetting" panose="03020402040406030203" pitchFamily="66" charset="-78"/>
                <a:cs typeface="Arabic Typesetting" panose="03020402040406030203" pitchFamily="66" charset="-78"/>
              </a:rPr>
              <a:t>– zastosowane rodzaje nawierzchni, ich układ (w tym sposoby pokonywania różnic wysokości) oraz elementy wyposażenia: miejsca odpoczynku, wiaty śmietnikowe, stojaki rowerowe itp., systemy prowadzenia (faktury dotykowe);</a:t>
            </a:r>
            <a:endParaRPr lang="en-GB" sz="2400" dirty="0">
              <a:latin typeface="Arabic Typesetting" panose="03020402040406030203" pitchFamily="66" charset="-78"/>
              <a:cs typeface="Arabic Typesetting" panose="03020402040406030203" pitchFamily="66" charset="-78"/>
            </a:endParaRPr>
          </a:p>
          <a:p>
            <a:pPr marL="285750" indent="-285750" algn="justLow">
              <a:buFont typeface="Wingdings" pitchFamily="2" charset="2"/>
              <a:buChar char="§"/>
            </a:pPr>
            <a:r>
              <a:rPr lang="pl-PL" sz="2400" b="1" i="0" dirty="0">
                <a:effectLst/>
                <a:latin typeface="Arabic Typesetting" panose="03020402040406030203" pitchFamily="66" charset="-78"/>
                <a:cs typeface="Arabic Typesetting" panose="03020402040406030203" pitchFamily="66" charset="-78"/>
              </a:rPr>
              <a:t>strefy wejściowe</a:t>
            </a:r>
            <a:r>
              <a:rPr lang="pl-PL" sz="2400" b="0" i="0" dirty="0">
                <a:effectLst/>
                <a:latin typeface="Arabic Typesetting" panose="03020402040406030203" pitchFamily="66" charset="-78"/>
                <a:cs typeface="Arabic Typesetting" panose="03020402040406030203" pitchFamily="66" charset="-78"/>
              </a:rPr>
              <a:t> – opis sposobu zapewnienia dostępności do poziomu wejścia (schody, pochylnie, podnośniki, inne rozwiązania), drzwi wejściowe, podłogi i posadzki zewnętrzne i wewnętrzne, elementy wyposażenia strefy wejściowej (szatnie, recepcje, punkty informacyjne, kasy itp.);</a:t>
            </a:r>
            <a:endParaRPr lang="en-GB" sz="2400" dirty="0">
              <a:latin typeface="Arabic Typesetting" panose="03020402040406030203" pitchFamily="66" charset="-78"/>
              <a:cs typeface="Arabic Typesetting" panose="03020402040406030203" pitchFamily="66" charset="-78"/>
            </a:endParaRPr>
          </a:p>
          <a:p>
            <a:pPr marL="285750" indent="-285750" algn="justLow">
              <a:buFont typeface="Wingdings" pitchFamily="2" charset="2"/>
              <a:buChar char="§"/>
            </a:pPr>
            <a:r>
              <a:rPr lang="pl-PL" sz="2400" b="1" i="0" dirty="0">
                <a:effectLst/>
                <a:latin typeface="Arabic Typesetting" panose="03020402040406030203" pitchFamily="66" charset="-78"/>
                <a:cs typeface="Arabic Typesetting" panose="03020402040406030203" pitchFamily="66" charset="-78"/>
              </a:rPr>
              <a:t>komunikacja pionowa w budynku</a:t>
            </a:r>
            <a:r>
              <a:rPr lang="pl-PL" sz="2400" b="0" i="0" dirty="0">
                <a:effectLst/>
                <a:latin typeface="Arabic Typesetting" panose="03020402040406030203" pitchFamily="66" charset="-78"/>
                <a:cs typeface="Arabic Typesetting" panose="03020402040406030203" pitchFamily="66" charset="-78"/>
              </a:rPr>
              <a:t> (schody, pochylnie wewnętrzne, dźwigi osobowe, podnośniki, ewentualnie inne rozwiązania) – wymiary, materiały użyte do budowy i materiały wykończeniowe oraz oświetlenie;</a:t>
            </a:r>
            <a:endParaRPr lang="pl-PL" sz="2400" dirty="0">
              <a:effectLst/>
              <a:latin typeface="Arabic Typesetting" panose="03020402040406030203" pitchFamily="66" charset="-78"/>
              <a:cs typeface="Arabic Typesetting" panose="03020402040406030203" pitchFamily="66" charset="-78"/>
            </a:endParaRPr>
          </a:p>
          <a:p>
            <a:pPr algn="justLow"/>
            <a:endParaRPr lang="pl-PL" sz="2400" dirty="0">
              <a:latin typeface="Arabic Typesetting" panose="03020402040406030203" pitchFamily="66" charset="-78"/>
              <a:cs typeface="Arabic Typesetting" panose="03020402040406030203" pitchFamily="66" charset="-78"/>
            </a:endParaRPr>
          </a:p>
        </p:txBody>
      </p:sp>
      <p:pic>
        <p:nvPicPr>
          <p:cNvPr id="4" name="Obraz 3">
            <a:extLst>
              <a:ext uri="{FF2B5EF4-FFF2-40B4-BE49-F238E27FC236}">
                <a16:creationId xmlns:a16="http://schemas.microsoft.com/office/drawing/2014/main" id="{CBAF6C3C-1E79-8DD8-80D1-4C3076DA29EE}"/>
              </a:ext>
            </a:extLst>
          </p:cNvPr>
          <p:cNvPicPr>
            <a:picLocks noChangeAspect="1"/>
          </p:cNvPicPr>
          <p:nvPr/>
        </p:nvPicPr>
        <p:blipFill>
          <a:blip r:embed="rId2"/>
          <a:stretch>
            <a:fillRect/>
          </a:stretch>
        </p:blipFill>
        <p:spPr>
          <a:xfrm>
            <a:off x="7008560" y="1207129"/>
            <a:ext cx="4962558" cy="3407623"/>
          </a:xfrm>
          <a:prstGeom prst="rect">
            <a:avLst/>
          </a:prstGeom>
        </p:spPr>
      </p:pic>
    </p:spTree>
    <p:extLst>
      <p:ext uri="{BB962C8B-B14F-4D97-AF65-F5344CB8AC3E}">
        <p14:creationId xmlns:p14="http://schemas.microsoft.com/office/powerpoint/2010/main" val="2474571651"/>
      </p:ext>
    </p:extLst>
  </p:cSld>
  <p:clrMapOvr>
    <a:masterClrMapping/>
  </p:clrMapOvr>
</p:sld>
</file>

<file path=ppt/theme/theme1.xml><?xml version="1.0" encoding="utf-8"?>
<a:theme xmlns:a="http://schemas.openxmlformats.org/drawingml/2006/main" name="Paczka">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Panoramiczny</PresentationFormat>
  <Slides>64</Slides>
  <Notes>0</Notes>
  <HiddenSlides>0</HiddenSlides>
  <ScaleCrop>false</ScaleCrop>
  <HeadingPairs>
    <vt:vector size="4" baseType="variant">
      <vt:variant>
        <vt:lpstr>Motyw</vt:lpstr>
      </vt:variant>
      <vt:variant>
        <vt:i4>1</vt:i4>
      </vt:variant>
      <vt:variant>
        <vt:lpstr>Tytuły slajdów</vt:lpstr>
      </vt:variant>
      <vt:variant>
        <vt:i4>64</vt:i4>
      </vt:variant>
    </vt:vector>
  </HeadingPairs>
  <TitlesOfParts>
    <vt:vector size="65" baseType="lpstr">
      <vt:lpstr>Paczka</vt:lpstr>
      <vt:lpstr>PROCEDURY EWAKUACYJNE I Bezpieczeństwa DLA PRACOWNIKÓW FUNKCYJNYCH I KADRY ADMINISTRACYJNEJ.</vt:lpstr>
      <vt:lpstr>Prezentacja programu PowerPoint</vt:lpstr>
      <vt:lpstr>Osoby z niepełnosprawnościami, czyli kto? </vt:lpstr>
      <vt:lpstr>Prezentacja programu PowerPoint</vt:lpstr>
      <vt:lpstr>Prezentacja programu PowerPoint</vt:lpstr>
      <vt:lpstr>Prezentacja programu PowerPoint</vt:lpstr>
      <vt:lpstr>Opis dostępności w projekciearchitektoniczno-budowlanym</vt:lpstr>
      <vt:lpstr>Prezentacja programu PowerPoint</vt:lpstr>
      <vt:lpstr>Prezentacja programu PowerPoint</vt:lpstr>
      <vt:lpstr>Prezentacja programu PowerPoint</vt:lpstr>
      <vt:lpstr>Ewakuacja zgodna z WT i OP</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Identyfikacja barier</vt:lpstr>
      <vt:lpstr>Prezentacja programu PowerPoint</vt:lpstr>
      <vt:lpstr>wydłużony czas informowania o niebezpieczeństwie + mniejsza prędkość = poruszania się dłuższy czas Ewakuacji </vt:lpstr>
      <vt:lpstr>Prezentacja programu PowerPoint</vt:lpstr>
      <vt:lpstr>Proponowane rozwiązania</vt:lpstr>
      <vt:lpstr>Prezentacja programu PowerPoint</vt:lpstr>
      <vt:lpstr>Prezentacja programu PowerPoint</vt:lpstr>
      <vt:lpstr>Rozwiązania architektoniczne</vt:lpstr>
      <vt:lpstr>Prezentacja programu PowerPoint</vt:lpstr>
      <vt:lpstr>Prezentacja programu PowerPoint</vt:lpstr>
      <vt:lpstr>Miejsce oczekiwania na ewakuację</vt:lpstr>
      <vt:lpstr>Prezentacja programu PowerPoint</vt:lpstr>
      <vt:lpstr>Punkt zbiórki dla osób potrzebującychdodatkowej pomocy/asysty przy ewakuacji.</vt:lpstr>
      <vt:lpstr>Prezentacja programu PowerPoint</vt:lpstr>
      <vt:lpstr>Sprzęt do ewakuacji (wózki/krzesła, materace, maty).</vt:lpstr>
      <vt:lpstr>Prezentacja programu PowerPoint</vt:lpstr>
      <vt:lpstr>Prezentacja programu PowerPoint</vt:lpstr>
      <vt:lpstr>Rozwiązania organizacyjne</vt:lpstr>
      <vt:lpstr>Prezentacja programu PowerPoint</vt:lpstr>
      <vt:lpstr>Instrukcja bezpieczeństwa pożarowego</vt:lpstr>
      <vt:lpstr>Instrukcja IBP musi zawieraćnastępujące informacje</vt:lpstr>
      <vt:lpstr>Prezentacja programu PowerPoint</vt:lpstr>
      <vt:lpstr>Prezentacja programu PowerPoint</vt:lpstr>
      <vt:lpstr>Prezentacja programu PowerPoint</vt:lpstr>
      <vt:lpstr>Postępowanie w trakcie ewakuacji</vt:lpstr>
      <vt:lpstr>Prezentacja programu PowerPoint</vt:lpstr>
      <vt:lpstr>Prawidłowa ewakuacja wszystkich osób niepełnosprawnych - etapy</vt:lpstr>
      <vt:lpstr>Prezentacja programu PowerPoint</vt:lpstr>
      <vt:lpstr>Prezentacja programu PowerPoint</vt:lpstr>
      <vt:lpstr>Osoby z dysfunkcjami wzroku I sposoby komunikowania się z nimi</vt:lpstr>
      <vt:lpstr>Prezentacja programu PowerPoint</vt:lpstr>
      <vt:lpstr>Prezentacja programu PowerPoint</vt:lpstr>
      <vt:lpstr>Prezentacja programu PowerPoint</vt:lpstr>
      <vt:lpstr>Elementu ułatwiające ewakuację osób z dysfunkcjami wzroku</vt:lpstr>
      <vt:lpstr>Osoby z dysfunkcjami słuchu I sposoby komunikowania się z nimi.</vt:lpstr>
      <vt:lpstr>Prezentacja programu PowerPoint</vt:lpstr>
      <vt:lpstr>Podczas ewakuacji osób z dysfunkcjami słuchu należy pamiętać, że:</vt:lpstr>
      <vt:lpstr>Prezentacja programu PowerPoint</vt:lpstr>
      <vt:lpstr>Elementy ułatwiające ewakuacjęniedosłyszących.</vt:lpstr>
      <vt:lpstr>Sposoby ewakuacji osób z niepełnosprawnością ruchową.</vt:lpstr>
      <vt:lpstr>Prezentacja programu PowerPoint</vt:lpstr>
      <vt:lpstr>Panika osób niepełnosprawnych isposoby przeciwdziałania jej.</vt:lpstr>
      <vt:lpstr> Panikę osób niepełnosprawnych wywołują następujące czynniki:</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PROCEDURY EWAKUACYJNE I BEZPIECZESTWA DLA PRACOWNIKÓW FUNKCYJNYCH IKADRY ADMINISTRACYJNEJ.</dc:title>
  <dc:creator>Julia Matyjaszkiewicz</dc:creator>
  <cp:lastModifiedBy>Julia Matyjaszkiewicz</cp:lastModifiedBy>
  <cp:revision>6</cp:revision>
  <dcterms:created xsi:type="dcterms:W3CDTF">2023-12-05T14:37:11Z</dcterms:created>
  <dcterms:modified xsi:type="dcterms:W3CDTF">2023-12-06T00:10:59Z</dcterms:modified>
</cp:coreProperties>
</file>