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785" r:id="rId1"/>
  </p:sldMasterIdLst>
  <p:notesMasterIdLst>
    <p:notesMasterId r:id="rId23"/>
  </p:notesMasterIdLst>
  <p:sldIdLst>
    <p:sldId id="256" r:id="rId2"/>
    <p:sldId id="299" r:id="rId3"/>
    <p:sldId id="257" r:id="rId4"/>
    <p:sldId id="300" r:id="rId5"/>
    <p:sldId id="298" r:id="rId6"/>
    <p:sldId id="260" r:id="rId7"/>
    <p:sldId id="328" r:id="rId8"/>
    <p:sldId id="324" r:id="rId9"/>
    <p:sldId id="305" r:id="rId10"/>
    <p:sldId id="332" r:id="rId11"/>
    <p:sldId id="323" r:id="rId12"/>
    <p:sldId id="312" r:id="rId13"/>
    <p:sldId id="333" r:id="rId14"/>
    <p:sldId id="311" r:id="rId15"/>
    <p:sldId id="334" r:id="rId16"/>
    <p:sldId id="329" r:id="rId17"/>
    <p:sldId id="265" r:id="rId18"/>
    <p:sldId id="271" r:id="rId19"/>
    <p:sldId id="277" r:id="rId20"/>
    <p:sldId id="286" r:id="rId21"/>
    <p:sldId id="297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28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805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593FF4-0D62-4CBB-AA42-656396D9B939}" type="datetimeFigureOut">
              <a:rPr lang="pl-PL" smtClean="0"/>
              <a:t>23.01.2024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B85B87-5D00-4E16-8A44-30933293DD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74919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A2F21-5685-4722-9483-C931E904C418}" type="datetime1">
              <a:rPr lang="en-US" smtClean="0"/>
              <a:t>1/23/2024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E15108C-154A-4A5A-9C05-91A49A422B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537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C8274-B5EA-44C7-94DA-4AEB1B92541C}" type="datetime1">
              <a:rPr lang="en-US" smtClean="0"/>
              <a:t>1/23/2024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E15108C-154A-4A5A-9C05-91A49A422B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579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51C95-5ED0-4D89-A653-B0906AEA7E33}" type="datetime1">
              <a:rPr lang="en-US" smtClean="0"/>
              <a:t>1/23/2024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E15108C-154A-4A5A-9C05-91A49A422B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69069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F51F8-0F84-4A14-A9C7-C5805396DF61}" type="datetime1">
              <a:rPr lang="en-US" smtClean="0"/>
              <a:t>1/23/2024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E15108C-154A-4A5A-9C05-91A49A422B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3217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3514D-4B3E-4901-9770-40743D4F1046}" type="datetime1">
              <a:rPr lang="en-US" smtClean="0"/>
              <a:t>1/23/2024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E15108C-154A-4A5A-9C05-91A49A422B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253098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461BE-0EBB-48DA-8BB6-7857738F39CD}" type="datetime1">
              <a:rPr lang="en-US" smtClean="0"/>
              <a:t>1/23/2024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E15108C-154A-4A5A-9C05-91A49A422B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300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22BDA-DCD2-47BB-A64C-A0BA733BD42A}" type="datetime1">
              <a:rPr lang="en-US" smtClean="0"/>
              <a:t>1/23/2024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0809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5AAD5-BE53-4ECD-B135-5AEA92DF3C06}" type="datetime1">
              <a:rPr lang="en-US" smtClean="0"/>
              <a:t>1/23/2024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758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5339-65BC-4C24-B7E1-096288E29DE0}" type="datetime1">
              <a:rPr lang="en-US" smtClean="0"/>
              <a:t>1/23/2024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723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52C5E-7F6A-428D-8918-7B6CA88A51C5}" type="datetime1">
              <a:rPr lang="en-US" smtClean="0"/>
              <a:t>1/23/2024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E15108C-154A-4A5A-9C05-91A49A422B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928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3819C-B5EB-4CE0-9AAC-15D43CA641C0}" type="datetime1">
              <a:rPr lang="en-US" smtClean="0"/>
              <a:t>1/23/2024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E15108C-154A-4A5A-9C05-91A49A422B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217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9CAC-A7A6-4082-8EB1-8B69968AEBE6}" type="datetime1">
              <a:rPr lang="en-US" smtClean="0"/>
              <a:t>1/23/2024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E15108C-154A-4A5A-9C05-91A49A422B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906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AE6B9-CC99-4CA3-8C17-F3EB8ECA884F}" type="datetime1">
              <a:rPr lang="en-US" smtClean="0"/>
              <a:t>1/23/2024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46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483D0-CA32-4239-9956-F8624E3AF9FD}" type="datetime1">
              <a:rPr lang="en-US" smtClean="0"/>
              <a:t>1/23/2024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244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948FB-A921-44B2-B030-ADAA0B846826}" type="datetime1">
              <a:rPr lang="en-US" smtClean="0"/>
              <a:t>1/23/2024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342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36E11-057D-46AE-AD63-87B4E5656306}" type="datetime1">
              <a:rPr lang="en-US" smtClean="0"/>
              <a:t>1/23/2024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E15108C-154A-4A5A-9C05-91A49A422B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954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1EBC7-45A6-46C5-9BF7-5D4CEF743EED}" type="datetime1">
              <a:rPr lang="en-US" smtClean="0"/>
              <a:t>1/23/2024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E15108C-154A-4A5A-9C05-91A49A422B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688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  <p:sldLayoutId id="2147483798" r:id="rId13"/>
    <p:sldLayoutId id="2147483799" r:id="rId14"/>
    <p:sldLayoutId id="2147483800" r:id="rId15"/>
    <p:sldLayoutId id="2147483801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awo.vulcan.edu.pl/przegdok.asp?qdatprz=30-05-2023&amp;qplikid=4186#P4186A7" TargetMode="External"/><Relationship Id="rId2" Type="http://schemas.openxmlformats.org/officeDocument/2006/relationships/hyperlink" Target="https://www.prawo.vulcan.edu.pl/przegdok.asp?qdatprz=30-05-2023&amp;qplikid=2#P2A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prawo.vulcan.edu.pl/przegdok.asp?qdatprz=30-05-2023&amp;qplikid=1689#P1689A2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ktyprawne.cea-art.pl/Ustawa_system_oswiaty.pdf" TargetMode="External"/><Relationship Id="rId2" Type="http://schemas.openxmlformats.org/officeDocument/2006/relationships/hyperlink" Target="https://aktyprawne.cea-art.pl/Prawo_oswiatowe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ktyprawne.cea-art.pl/Karta_Nauczyciela.pdf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8">
            <a:extLst>
              <a:ext uri="{FF2B5EF4-FFF2-40B4-BE49-F238E27FC236}">
                <a16:creationId xmlns:a16="http://schemas.microsoft.com/office/drawing/2014/main" id="{1FF9CEF5-A50D-4B8B-9852-D76F7037867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Niebieski i różowy mieszanka z farbą">
            <a:extLst>
              <a:ext uri="{FF2B5EF4-FFF2-40B4-BE49-F238E27FC236}">
                <a16:creationId xmlns:a16="http://schemas.microsoft.com/office/drawing/2014/main" id="{341B30DF-5022-7324-F94A-D8167164E27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40000"/>
          </a:blip>
          <a:srcRect t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E0CC0E3F-F93A-E6D4-A62A-BFDB53E404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1414022"/>
            <a:ext cx="8915399" cy="4448662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latin typeface="Arial Black" panose="020B0A04020102020204" pitchFamily="34" charset="0"/>
              </a:rPr>
              <a:t>System oświaty </a:t>
            </a:r>
            <a:br>
              <a:rPr lang="pl-PL" dirty="0">
                <a:latin typeface="Arial Black" panose="020B0A04020102020204" pitchFamily="34" charset="0"/>
              </a:rPr>
            </a:br>
            <a:r>
              <a:rPr lang="pl-PL" dirty="0">
                <a:latin typeface="Arial Black" panose="020B0A04020102020204" pitchFamily="34" charset="0"/>
              </a:rPr>
              <a:t>w Polsce</a:t>
            </a:r>
            <a:br>
              <a:rPr lang="pl-PL" dirty="0">
                <a:latin typeface="Arial Black" panose="020B0A04020102020204" pitchFamily="34" charset="0"/>
              </a:rPr>
            </a:br>
            <a:r>
              <a:rPr lang="pl-PL" dirty="0">
                <a:latin typeface="Arial Black" panose="020B0A04020102020204" pitchFamily="34" charset="0"/>
              </a:rPr>
              <a:t/>
            </a:r>
            <a:br>
              <a:rPr lang="pl-PL" dirty="0">
                <a:latin typeface="Arial Black" panose="020B0A04020102020204" pitchFamily="34" charset="0"/>
              </a:rPr>
            </a:br>
            <a:r>
              <a:rPr lang="en-US" dirty="0">
                <a:latin typeface="Arial Black" panose="020B0A04020102020204" pitchFamily="34" charset="0"/>
              </a:rPr>
              <a:t>The education system in Poland</a:t>
            </a:r>
            <a:endParaRPr lang="pl-PL" dirty="0">
              <a:latin typeface="Arial Black" panose="020B0A04020102020204" pitchFamily="34" charset="0"/>
            </a:endParaRPr>
          </a:p>
        </p:txBody>
      </p:sp>
      <p:grpSp>
        <p:nvGrpSpPr>
          <p:cNvPr id="7" name="Group 10">
            <a:extLst>
              <a:ext uri="{FF2B5EF4-FFF2-40B4-BE49-F238E27FC236}">
                <a16:creationId xmlns:a16="http://schemas.microsoft.com/office/drawing/2014/main" id="{065753F1-EEE2-45ED-88A1-ECB4A495D0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12" name="Freeform 27">
              <a:extLst>
                <a:ext uri="{FF2B5EF4-FFF2-40B4-BE49-F238E27FC236}">
                  <a16:creationId xmlns:a16="http://schemas.microsoft.com/office/drawing/2014/main" id="{3E3E7343-7B0A-4265-B9DA-56CE355513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" name="Freeform 28">
              <a:extLst>
                <a:ext uri="{FF2B5EF4-FFF2-40B4-BE49-F238E27FC236}">
                  <a16:creationId xmlns:a16="http://schemas.microsoft.com/office/drawing/2014/main" id="{608D2FF5-E7CA-448D-8B61-42FAA7A0C8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29">
              <a:extLst>
                <a:ext uri="{FF2B5EF4-FFF2-40B4-BE49-F238E27FC236}">
                  <a16:creationId xmlns:a16="http://schemas.microsoft.com/office/drawing/2014/main" id="{DC186DC7-6F76-40B7-8268-20660160E6B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" name="Freeform 30">
              <a:extLst>
                <a:ext uri="{FF2B5EF4-FFF2-40B4-BE49-F238E27FC236}">
                  <a16:creationId xmlns:a16="http://schemas.microsoft.com/office/drawing/2014/main" id="{4C8DDEC4-2C9A-4271-BBB3-577233F2E1B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6" name="Freeform 31">
              <a:extLst>
                <a:ext uri="{FF2B5EF4-FFF2-40B4-BE49-F238E27FC236}">
                  <a16:creationId xmlns:a16="http://schemas.microsoft.com/office/drawing/2014/main" id="{D8DB0C2B-A79C-421F-88AB-DC7B1252797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2">
              <a:extLst>
                <a:ext uri="{FF2B5EF4-FFF2-40B4-BE49-F238E27FC236}">
                  <a16:creationId xmlns:a16="http://schemas.microsoft.com/office/drawing/2014/main" id="{B3BC96E3-7FEF-4BFD-8E2C-028CB37724A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3">
              <a:extLst>
                <a:ext uri="{FF2B5EF4-FFF2-40B4-BE49-F238E27FC236}">
                  <a16:creationId xmlns:a16="http://schemas.microsoft.com/office/drawing/2014/main" id="{E7ED35DB-BAAE-4771-A0A0-65647ACC580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4">
              <a:extLst>
                <a:ext uri="{FF2B5EF4-FFF2-40B4-BE49-F238E27FC236}">
                  <a16:creationId xmlns:a16="http://schemas.microsoft.com/office/drawing/2014/main" id="{4407B080-4ED5-43EB-8CCE-B43B336EF6D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5">
              <a:extLst>
                <a:ext uri="{FF2B5EF4-FFF2-40B4-BE49-F238E27FC236}">
                  <a16:creationId xmlns:a16="http://schemas.microsoft.com/office/drawing/2014/main" id="{8C10C675-F599-45D3-8177-D7F7DEC16CF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6">
              <a:extLst>
                <a:ext uri="{FF2B5EF4-FFF2-40B4-BE49-F238E27FC236}">
                  <a16:creationId xmlns:a16="http://schemas.microsoft.com/office/drawing/2014/main" id="{E2566A74-B9B1-469F-A373-3B3C60175C0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7">
              <a:extLst>
                <a:ext uri="{FF2B5EF4-FFF2-40B4-BE49-F238E27FC236}">
                  <a16:creationId xmlns:a16="http://schemas.microsoft.com/office/drawing/2014/main" id="{D108E5CB-8D77-4568-B6FF-2C30321345E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8">
              <a:extLst>
                <a:ext uri="{FF2B5EF4-FFF2-40B4-BE49-F238E27FC236}">
                  <a16:creationId xmlns:a16="http://schemas.microsoft.com/office/drawing/2014/main" id="{7D8349D8-2AE2-4C78-84ED-22125F147B3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30684D86-C9D1-40C3-A9B6-EC935C7312E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Freeform 33">
            <a:extLst>
              <a:ext uri="{FF2B5EF4-FFF2-40B4-BE49-F238E27FC236}">
                <a16:creationId xmlns:a16="http://schemas.microsoft.com/office/drawing/2014/main" id="{1EDF7896-F56A-49DA-90F3-F5CE8B9833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0342853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29657BE-1741-3ED3-2D2D-B004D73959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7706" y="787782"/>
            <a:ext cx="10496906" cy="512344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pl-PL" sz="4000" dirty="0">
              <a:latin typeface="Arial Black" panose="020B0A040201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pl-PL" sz="4000" dirty="0">
                <a:latin typeface="Arial Black" panose="020B0A04020102020204" pitchFamily="34" charset="0"/>
              </a:rPr>
              <a:t>Zakładanie i prowadzenie publicznych szkół zadaniem jednostek samorządu terytorialnego</a:t>
            </a:r>
          </a:p>
          <a:p>
            <a:pPr marL="0" indent="0" algn="ctr">
              <a:spcBef>
                <a:spcPts val="0"/>
              </a:spcBef>
              <a:buNone/>
            </a:pPr>
            <a:endParaRPr lang="pl-PL" sz="4000" dirty="0">
              <a:latin typeface="Arial Black" panose="020B0A040201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4000" dirty="0">
                <a:latin typeface="Arial Black" panose="020B0A04020102020204" pitchFamily="34" charset="0"/>
              </a:rPr>
              <a:t>Establishing and running public schools is the task of local government units</a:t>
            </a:r>
            <a:endParaRPr lang="pl-PL" sz="4000" dirty="0">
              <a:latin typeface="Arial Black" panose="020B0A04020102020204" pitchFamily="34" charset="0"/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7281DDB-7E4C-EB98-7E74-CD0D44130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458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E5A3FDB-7736-4124-BF95-892DB0861C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8922" y="961053"/>
            <a:ext cx="10095690" cy="5514391"/>
          </a:xfrm>
        </p:spPr>
        <p:txBody>
          <a:bodyPr>
            <a:normAutofit lnSpcReduction="10000"/>
          </a:bodyPr>
          <a:lstStyle/>
          <a:p>
            <a:endParaRPr lang="pl-PL" sz="2400" dirty="0">
              <a:solidFill>
                <a:schemeClr val="accent1"/>
              </a:solidFill>
              <a:latin typeface="Arial Black" panose="020B0A04020102020204" pitchFamily="34" charset="0"/>
            </a:endParaRPr>
          </a:p>
          <a:p>
            <a:endParaRPr lang="pl-PL" sz="2400" dirty="0">
              <a:solidFill>
                <a:schemeClr val="accent1"/>
              </a:solidFill>
              <a:latin typeface="Arial Black" panose="020B0A04020102020204" pitchFamily="34" charset="0"/>
            </a:endParaRPr>
          </a:p>
          <a:p>
            <a:r>
              <a:rPr lang="pl-PL" dirty="0">
                <a:solidFill>
                  <a:schemeClr val="accent1"/>
                </a:solidFill>
                <a:latin typeface="Arial Black" panose="020B0A04020102020204" pitchFamily="34" charset="0"/>
              </a:rPr>
              <a:t>Powiat i gmina </a:t>
            </a:r>
            <a:r>
              <a:rPr lang="pl-PL" dirty="0">
                <a:latin typeface="Arial Black" panose="020B0A04020102020204" pitchFamily="34" charset="0"/>
              </a:rPr>
              <a:t>mogą zakładać i prowadzić w ramach zadań własnych publiczne </a:t>
            </a:r>
            <a:r>
              <a:rPr lang="pl-PL" dirty="0">
                <a:solidFill>
                  <a:schemeClr val="accent1"/>
                </a:solidFill>
                <a:latin typeface="Arial Black" panose="020B0A04020102020204" pitchFamily="34" charset="0"/>
              </a:rPr>
              <a:t>szkoły, placówki doskonalenia nauczycieli i biblioteki pedagogiczne</a:t>
            </a:r>
            <a:r>
              <a:rPr lang="pl-PL" dirty="0">
                <a:latin typeface="Arial Black" panose="020B0A04020102020204" pitchFamily="34" charset="0"/>
              </a:rPr>
              <a:t>, </a:t>
            </a:r>
          </a:p>
          <a:p>
            <a:r>
              <a:rPr lang="pl-PL" dirty="0">
                <a:latin typeface="Arial Black" panose="020B0A04020102020204" pitchFamily="34" charset="0"/>
              </a:rPr>
              <a:t>założenie przez powiat lub gminę jednostki, następuje po uzyskaniu </a:t>
            </a:r>
            <a:r>
              <a:rPr lang="pl-PL" dirty="0">
                <a:solidFill>
                  <a:schemeClr val="accent1"/>
                </a:solidFill>
                <a:latin typeface="Arial Black" panose="020B0A04020102020204" pitchFamily="34" charset="0"/>
              </a:rPr>
              <a:t>pozytywnej opinii kuratora oświaty </a:t>
            </a:r>
          </a:p>
          <a:p>
            <a:r>
              <a:rPr lang="pl-PL" dirty="0">
                <a:solidFill>
                  <a:schemeClr val="accent1"/>
                </a:solidFill>
                <a:latin typeface="Arial Black" panose="020B0A04020102020204" pitchFamily="34" charset="0"/>
              </a:rPr>
              <a:t>plan sieci publicznych placówek doskonalenia nauczycieli, bibliotek pedagogicznych oraz szkół </a:t>
            </a:r>
            <a:br>
              <a:rPr lang="pl-PL" dirty="0">
                <a:solidFill>
                  <a:schemeClr val="accent1"/>
                </a:solidFill>
                <a:latin typeface="Arial Black" panose="020B0A04020102020204" pitchFamily="34" charset="0"/>
              </a:rPr>
            </a:br>
            <a:r>
              <a:rPr lang="pl-PL" dirty="0">
                <a:solidFill>
                  <a:schemeClr val="accent1"/>
                </a:solidFill>
                <a:latin typeface="Arial Black" panose="020B0A04020102020204" pitchFamily="34" charset="0"/>
              </a:rPr>
              <a:t>i placówek, określa uchwałą sejmik województwa.</a:t>
            </a:r>
          </a:p>
          <a:p>
            <a:pPr marL="0" indent="0" algn="r">
              <a:buNone/>
            </a:pPr>
            <a:endParaRPr lang="pl-PL" dirty="0">
              <a:solidFill>
                <a:schemeClr val="accent1"/>
              </a:solidFill>
            </a:endParaRPr>
          </a:p>
          <a:p>
            <a:pPr marL="0" indent="0" algn="r">
              <a:buNone/>
            </a:pPr>
            <a:r>
              <a:rPr lang="en-US" dirty="0"/>
              <a:t>A </a:t>
            </a:r>
            <a:r>
              <a:rPr lang="en-US" dirty="0" err="1"/>
              <a:t>poviat</a:t>
            </a:r>
            <a:r>
              <a:rPr lang="en-US" dirty="0"/>
              <a:t> and a commune may establish and run public schools, teacher training centers and pedagogical libraries within their own tasks,</a:t>
            </a:r>
          </a:p>
          <a:p>
            <a:pPr marL="0" indent="0" algn="r">
              <a:buNone/>
            </a:pPr>
            <a:r>
              <a:rPr lang="pl-PL" dirty="0"/>
              <a:t>T</a:t>
            </a:r>
            <a:r>
              <a:rPr lang="en-US" dirty="0"/>
              <a:t>he establishment of a unit by a </a:t>
            </a:r>
            <a:r>
              <a:rPr lang="pl-PL" dirty="0"/>
              <a:t>P</a:t>
            </a:r>
            <a:r>
              <a:rPr lang="en-US" dirty="0" err="1"/>
              <a:t>oviat</a:t>
            </a:r>
            <a:r>
              <a:rPr lang="en-US" dirty="0"/>
              <a:t> or commune takes place after obtaining a positive opinion of the education superintendent</a:t>
            </a:r>
          </a:p>
          <a:p>
            <a:pPr marL="0" indent="0" algn="r">
              <a:buNone/>
            </a:pPr>
            <a:r>
              <a:rPr lang="pl-PL" dirty="0"/>
              <a:t>T</a:t>
            </a:r>
            <a:r>
              <a:rPr lang="en-US" dirty="0"/>
              <a:t>he plan of the network of public teacher training institutions, pedagogical libraries as well as schools and institutions is defined by a resolution of the provincial assembly.</a:t>
            </a:r>
            <a:endParaRPr lang="pl-PL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68254DE-E12F-1CC6-1A21-EE413A61F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3504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0FACCAB-4292-48C8-9382-3E5A76DFC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1579" y="103696"/>
            <a:ext cx="10193034" cy="1379872"/>
          </a:xfrm>
        </p:spPr>
        <p:txBody>
          <a:bodyPr>
            <a:normAutofit/>
          </a:bodyPr>
          <a:lstStyle/>
          <a:p>
            <a:pPr algn="ctr"/>
            <a:r>
              <a:rPr lang="pl-PL" sz="1400" dirty="0">
                <a:solidFill>
                  <a:schemeClr val="accent1"/>
                </a:solidFill>
                <a:latin typeface="Arial Black" panose="020B0A04020102020204" pitchFamily="34" charset="0"/>
              </a:rPr>
              <a:t/>
            </a:r>
            <a:br>
              <a:rPr lang="pl-PL" sz="1400" dirty="0">
                <a:solidFill>
                  <a:schemeClr val="accent1"/>
                </a:solidFill>
                <a:latin typeface="Arial Black" panose="020B0A04020102020204" pitchFamily="34" charset="0"/>
              </a:rPr>
            </a:br>
            <a:r>
              <a:rPr lang="pl-PL" sz="1400" dirty="0">
                <a:solidFill>
                  <a:schemeClr val="accent1"/>
                </a:solidFill>
                <a:latin typeface="Arial Black" panose="020B0A04020102020204" pitchFamily="34" charset="0"/>
              </a:rPr>
              <a:t>Do zadań organu prowadzącego szkołę lub placówkę należy zapewnienie w szczególności:</a:t>
            </a:r>
            <a:br>
              <a:rPr lang="pl-PL" sz="1400" dirty="0">
                <a:solidFill>
                  <a:schemeClr val="accent1"/>
                </a:solidFill>
                <a:latin typeface="Arial Black" panose="020B0A04020102020204" pitchFamily="34" charset="0"/>
              </a:rPr>
            </a:br>
            <a:r>
              <a:rPr lang="pl-PL" sz="2400" dirty="0">
                <a:solidFill>
                  <a:schemeClr val="accent1"/>
                </a:solidFill>
                <a:latin typeface="Arial Black" panose="020B0A04020102020204" pitchFamily="34" charset="0"/>
              </a:rPr>
              <a:t/>
            </a:r>
            <a:br>
              <a:rPr lang="pl-PL" sz="2400" dirty="0">
                <a:solidFill>
                  <a:schemeClr val="accent1"/>
                </a:solidFill>
                <a:latin typeface="Arial Black" panose="020B0A04020102020204" pitchFamily="34" charset="0"/>
              </a:rPr>
            </a:br>
            <a:r>
              <a:rPr lang="en-US" sz="1400" dirty="0">
                <a:solidFill>
                  <a:schemeClr val="accent1"/>
                </a:solidFill>
                <a:latin typeface="Arial Black" panose="020B0A04020102020204" pitchFamily="34" charset="0"/>
              </a:rPr>
              <a:t>The tasks of the body running the school or institution include in particular ensuring:</a:t>
            </a:r>
            <a:r>
              <a:rPr lang="pl-PL" sz="1400" dirty="0"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23C6826-76A1-49C1-8B22-5798DDA3FC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387" y="1483567"/>
            <a:ext cx="10817225" cy="5029200"/>
          </a:xfrm>
        </p:spPr>
        <p:txBody>
          <a:bodyPr>
            <a:normAutofit fontScale="92500" lnSpcReduction="10000"/>
          </a:bodyPr>
          <a:lstStyle/>
          <a:p>
            <a:r>
              <a:rPr lang="pl-PL" sz="1400" dirty="0">
                <a:latin typeface="Arial Black" panose="020B0A04020102020204" pitchFamily="34" charset="0"/>
              </a:rPr>
              <a:t>1) </a:t>
            </a:r>
            <a:r>
              <a:rPr lang="pl-PL" sz="1400" dirty="0">
                <a:solidFill>
                  <a:schemeClr val="accent1"/>
                </a:solidFill>
                <a:latin typeface="Arial Black" panose="020B0A04020102020204" pitchFamily="34" charset="0"/>
              </a:rPr>
              <a:t>bezpiecznych i higienicznych </a:t>
            </a:r>
            <a:r>
              <a:rPr lang="pl-PL" sz="1400" dirty="0">
                <a:latin typeface="Arial Black" panose="020B0A04020102020204" pitchFamily="34" charset="0"/>
              </a:rPr>
              <a:t>warunków nauki, wychowania i opieki;</a:t>
            </a:r>
          </a:p>
          <a:p>
            <a:r>
              <a:rPr lang="pl-PL" sz="1400" dirty="0">
                <a:latin typeface="Arial Black" panose="020B0A04020102020204" pitchFamily="34" charset="0"/>
              </a:rPr>
              <a:t>2) </a:t>
            </a:r>
            <a:r>
              <a:rPr lang="pl-PL" sz="1400" b="1" dirty="0">
                <a:latin typeface="Arial Black" panose="020B0A04020102020204" pitchFamily="34" charset="0"/>
              </a:rPr>
              <a:t>warunków dla dzieci i młodzieży objętych </a:t>
            </a:r>
            <a:r>
              <a:rPr lang="pl-PL" sz="1400" b="1" dirty="0">
                <a:solidFill>
                  <a:schemeClr val="accent1"/>
                </a:solidFill>
                <a:latin typeface="Arial Black" panose="020B0A04020102020204" pitchFamily="34" charset="0"/>
              </a:rPr>
              <a:t>kształceniem specjalnym</a:t>
            </a:r>
            <a:r>
              <a:rPr lang="pl-PL" sz="1400" dirty="0">
                <a:solidFill>
                  <a:schemeClr val="accent1"/>
                </a:solidFill>
                <a:latin typeface="Arial Black" panose="020B0A04020102020204" pitchFamily="34" charset="0"/>
              </a:rPr>
              <a:t>;</a:t>
            </a:r>
          </a:p>
          <a:p>
            <a:r>
              <a:rPr lang="pl-PL" sz="1400" dirty="0">
                <a:latin typeface="Arial Black" panose="020B0A04020102020204" pitchFamily="34" charset="0"/>
              </a:rPr>
              <a:t>3) wykonywanie </a:t>
            </a:r>
            <a:r>
              <a:rPr lang="pl-PL" sz="1400" dirty="0">
                <a:solidFill>
                  <a:schemeClr val="accent1"/>
                </a:solidFill>
                <a:latin typeface="Arial Black" panose="020B0A04020102020204" pitchFamily="34" charset="0"/>
              </a:rPr>
              <a:t>remontów </a:t>
            </a:r>
            <a:r>
              <a:rPr lang="pl-PL" sz="1400" dirty="0">
                <a:latin typeface="Arial Black" panose="020B0A04020102020204" pitchFamily="34" charset="0"/>
              </a:rPr>
              <a:t>obiektów szkolnych oraz zadań inwestycyjnych </a:t>
            </a:r>
          </a:p>
          <a:p>
            <a:r>
              <a:rPr lang="pl-PL" sz="1400" dirty="0">
                <a:latin typeface="Arial Black" panose="020B0A04020102020204" pitchFamily="34" charset="0"/>
              </a:rPr>
              <a:t>4) zapewnienie </a:t>
            </a:r>
            <a:r>
              <a:rPr lang="pl-PL" sz="1400" dirty="0">
                <a:solidFill>
                  <a:schemeClr val="accent1"/>
                </a:solidFill>
                <a:latin typeface="Arial Black" panose="020B0A04020102020204" pitchFamily="34" charset="0"/>
              </a:rPr>
              <a:t>obsługi administracyjnej: </a:t>
            </a:r>
            <a:r>
              <a:rPr lang="pl-PL" sz="1400" dirty="0">
                <a:latin typeface="Arial Black" panose="020B0A04020102020204" pitchFamily="34" charset="0"/>
              </a:rPr>
              <a:t>prawnej, finansowej, </a:t>
            </a:r>
          </a:p>
          <a:p>
            <a:r>
              <a:rPr lang="pl-PL" sz="1400" dirty="0">
                <a:latin typeface="Arial Black" panose="020B0A04020102020204" pitchFamily="34" charset="0"/>
              </a:rPr>
              <a:t>5) wyposażenie szkoły lub placówki w </a:t>
            </a:r>
            <a:r>
              <a:rPr lang="pl-PL" sz="1400" dirty="0">
                <a:solidFill>
                  <a:schemeClr val="accent1"/>
                </a:solidFill>
                <a:latin typeface="Arial Black" panose="020B0A04020102020204" pitchFamily="34" charset="0"/>
              </a:rPr>
              <a:t>pomoce dydaktyczne </a:t>
            </a:r>
            <a:r>
              <a:rPr lang="pl-PL" sz="1400" dirty="0">
                <a:latin typeface="Arial Black" panose="020B0A04020102020204" pitchFamily="34" charset="0"/>
              </a:rPr>
              <a:t>i sprzęt niezbędny do pełnej realizacji programów nauczania, programów wychowawczo-profilaktycznych, przeprowadzania egzaminów;</a:t>
            </a:r>
          </a:p>
          <a:p>
            <a:r>
              <a:rPr lang="pl-PL" sz="1400" dirty="0">
                <a:latin typeface="Arial Black" panose="020B0A04020102020204" pitchFamily="34" charset="0"/>
              </a:rPr>
              <a:t>6) wykonywanie czynności dot. zakresu prawa pracy w stosunku do dyrektora szkoły np. </a:t>
            </a:r>
            <a:r>
              <a:rPr lang="pl-PL" sz="1400" dirty="0">
                <a:solidFill>
                  <a:schemeClr val="accent1"/>
                </a:solidFill>
                <a:latin typeface="Arial Black" panose="020B0A04020102020204" pitchFamily="34" charset="0"/>
              </a:rPr>
              <a:t>konkursy na stanowisko dyrektora szkoły.</a:t>
            </a:r>
            <a:endParaRPr lang="pl-PL" sz="1400" dirty="0">
              <a:latin typeface="Arial Black" panose="020B0A04020102020204" pitchFamily="34" charset="0"/>
            </a:endParaRPr>
          </a:p>
          <a:p>
            <a:pPr marL="0" indent="0" algn="r">
              <a:buNone/>
            </a:pPr>
            <a:r>
              <a:rPr lang="en-US" dirty="0"/>
              <a:t>1) safe and hygienic conditions for learning, upbringing and care;</a:t>
            </a:r>
          </a:p>
          <a:p>
            <a:pPr marL="0" indent="0" algn="r">
              <a:buNone/>
            </a:pPr>
            <a:r>
              <a:rPr lang="en-US" dirty="0"/>
              <a:t>2) conditions for children and young people covered by special education;</a:t>
            </a:r>
          </a:p>
          <a:p>
            <a:pPr marL="0" indent="0" algn="r">
              <a:buNone/>
            </a:pPr>
            <a:r>
              <a:rPr lang="en-US" dirty="0"/>
              <a:t>3) performing renovations of school buildings and investment tasks</a:t>
            </a:r>
          </a:p>
          <a:p>
            <a:pPr marL="0" indent="0" algn="r">
              <a:buNone/>
            </a:pPr>
            <a:r>
              <a:rPr lang="en-US" dirty="0"/>
              <a:t>4) providing administrative services: legal, financial,</a:t>
            </a:r>
          </a:p>
          <a:p>
            <a:pPr marL="0" indent="0" algn="r">
              <a:buNone/>
            </a:pPr>
            <a:r>
              <a:rPr lang="en-US" dirty="0"/>
              <a:t>5) equipping the school or institution with teaching aids and equipment necessary for the full implementation of curricula, educational and preventive programs, and conducting examinations;</a:t>
            </a:r>
          </a:p>
          <a:p>
            <a:pPr marL="0" indent="0" algn="r">
              <a:buNone/>
            </a:pPr>
            <a:r>
              <a:rPr lang="en-US" dirty="0"/>
              <a:t>6) performing activities related to the scope of labor law in relation to the school principal, e.g. competitions for the position of school principal</a:t>
            </a:r>
            <a:r>
              <a:rPr lang="pl-PL" dirty="0"/>
              <a:t>.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559377C-D22C-154B-5B81-AB8ADEAB4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9737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DD8700F-7CC1-AFEB-7ADD-625F4E1388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dirty="0">
                <a:latin typeface="Arial Black" panose="020B0A04020102020204" pitchFamily="34" charset="0"/>
              </a:rPr>
              <a:t>Nauczyciele</a:t>
            </a:r>
          </a:p>
          <a:p>
            <a:pPr algn="ctr"/>
            <a:r>
              <a:rPr lang="pl-PL" sz="4000" dirty="0" err="1">
                <a:latin typeface="Arial Black" panose="020B0A04020102020204" pitchFamily="34" charset="0"/>
              </a:rPr>
              <a:t>Teachers</a:t>
            </a:r>
            <a:endParaRPr lang="pl-PL" sz="4000" dirty="0">
              <a:latin typeface="Arial Black" panose="020B0A04020102020204" pitchFamily="34" charset="0"/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19A6E0B-E073-C55C-F723-EB8C4B40F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429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880DDA8-D9EF-4EE4-AC8A-9EA7CFDD7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641" y="150830"/>
            <a:ext cx="9590971" cy="1002077"/>
          </a:xfrm>
        </p:spPr>
        <p:txBody>
          <a:bodyPr>
            <a:normAutofit fontScale="90000"/>
          </a:bodyPr>
          <a:lstStyle/>
          <a:p>
            <a:r>
              <a:rPr lang="pl-PL" u="sng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Ustawa z dnia 26 stycznia 1982 r. - Karta Nauczyciela</a:t>
            </a:r>
            <a:r>
              <a:rPr lang="pl-PL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pl-PL" sz="2200" dirty="0">
                <a:latin typeface="Arial Black" panose="020B0A04020102020204" pitchFamily="34" charset="0"/>
              </a:rPr>
              <a:t>(D</a:t>
            </a:r>
            <a:r>
              <a:rPr lang="pl-PL" sz="2200" dirty="0">
                <a:effectLst/>
                <a:latin typeface="Arial Black" panose="020B0A04020102020204" pitchFamily="34" charset="0"/>
              </a:rPr>
              <a:t>z. U. z 2021 r. poz. 1762 z </a:t>
            </a:r>
            <a:r>
              <a:rPr lang="pl-PL" sz="2200" dirty="0" err="1">
                <a:effectLst/>
                <a:latin typeface="Arial Black" panose="020B0A04020102020204" pitchFamily="34" charset="0"/>
              </a:rPr>
              <a:t>późn</a:t>
            </a:r>
            <a:r>
              <a:rPr lang="pl-PL" sz="2200" dirty="0">
                <a:effectLst/>
                <a:latin typeface="Arial Black" panose="020B0A04020102020204" pitchFamily="34" charset="0"/>
              </a:rPr>
              <a:t>. zm.) </a:t>
            </a:r>
            <a:endParaRPr lang="pl-PL" sz="2200" dirty="0">
              <a:latin typeface="Arial Black" panose="020B0A0402010202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CB66CC9-1547-4920-94A6-4EE99FA48A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812" y="1861844"/>
            <a:ext cx="10972801" cy="4845326"/>
          </a:xfrm>
        </p:spPr>
        <p:txBody>
          <a:bodyPr>
            <a:normAutofit fontScale="92500" lnSpcReduction="10000"/>
          </a:bodyPr>
          <a:lstStyle/>
          <a:p>
            <a:r>
              <a:rPr lang="pl-PL" sz="1500" b="1" dirty="0">
                <a:latin typeface="Arial Black" panose="020B0A04020102020204" pitchFamily="34" charset="0"/>
              </a:rPr>
              <a:t>Art. 6.  </a:t>
            </a:r>
            <a:r>
              <a:rPr lang="pl-PL" sz="1500" dirty="0">
                <a:latin typeface="Arial Black" panose="020B0A04020102020204" pitchFamily="34" charset="0"/>
              </a:rPr>
              <a:t>Prawa i obowiązki </a:t>
            </a:r>
            <a:r>
              <a:rPr lang="pl-PL" sz="1500" dirty="0" err="1">
                <a:latin typeface="Arial Black" panose="020B0A04020102020204" pitchFamily="34" charset="0"/>
              </a:rPr>
              <a:t>nauczycieliprzedszkoli</a:t>
            </a:r>
            <a:r>
              <a:rPr lang="pl-PL" sz="1500" dirty="0">
                <a:latin typeface="Arial Black" panose="020B0A04020102020204" pitchFamily="34" charset="0"/>
              </a:rPr>
              <a:t> szkół i placówek oświatowych </a:t>
            </a:r>
          </a:p>
          <a:p>
            <a:r>
              <a:rPr lang="pl-PL" sz="1500" b="1" dirty="0">
                <a:latin typeface="Arial Black" panose="020B0A04020102020204" pitchFamily="34" charset="0"/>
              </a:rPr>
              <a:t>Art. 7. </a:t>
            </a:r>
            <a:r>
              <a:rPr lang="pl-PL" sz="1500" dirty="0">
                <a:latin typeface="Arial Black" panose="020B0A04020102020204" pitchFamily="34" charset="0"/>
              </a:rPr>
              <a:t>Status prawny pracowników niebędących </a:t>
            </a:r>
            <a:r>
              <a:rPr lang="pl-PL" sz="1500" u="sng" dirty="0">
                <a:solidFill>
                  <a:schemeClr val="accent1"/>
                </a:solidFill>
                <a:latin typeface="Arial Black" panose="020B0A040201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nauczycielami</a:t>
            </a:r>
            <a:r>
              <a:rPr lang="pl-PL" sz="1500" dirty="0">
                <a:solidFill>
                  <a:schemeClr val="accent1"/>
                </a:solidFill>
                <a:latin typeface="Arial Black" panose="020B0A04020102020204" pitchFamily="34" charset="0"/>
              </a:rPr>
              <a:t>,</a:t>
            </a:r>
            <a:r>
              <a:rPr lang="pl-PL" sz="1500" dirty="0">
                <a:latin typeface="Arial Black" panose="020B0A04020102020204" pitchFamily="34" charset="0"/>
              </a:rPr>
              <a:t> zatrudnionych w </a:t>
            </a:r>
            <a:r>
              <a:rPr lang="pl-PL" sz="1500" u="sng" dirty="0">
                <a:solidFill>
                  <a:schemeClr val="accent1"/>
                </a:solidFill>
                <a:latin typeface="Arial Black" panose="020B0A040201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szkołach</a:t>
            </a:r>
            <a:r>
              <a:rPr lang="pl-PL" sz="1500" dirty="0">
                <a:latin typeface="Arial Black" panose="020B0A04020102020204" pitchFamily="34" charset="0"/>
              </a:rPr>
              <a:t> i </a:t>
            </a:r>
            <a:r>
              <a:rPr lang="pl-PL" sz="1500" u="sng" dirty="0">
                <a:solidFill>
                  <a:schemeClr val="accent1"/>
                </a:solidFill>
                <a:latin typeface="Arial Black" panose="020B0A040201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placówkach</a:t>
            </a:r>
            <a:r>
              <a:rPr lang="pl-PL" sz="1500" dirty="0">
                <a:solidFill>
                  <a:schemeClr val="accent1"/>
                </a:solidFill>
                <a:latin typeface="Arial Black" panose="020B0A04020102020204" pitchFamily="34" charset="0"/>
              </a:rPr>
              <a:t> </a:t>
            </a:r>
            <a:r>
              <a:rPr lang="pl-PL" sz="1500" dirty="0">
                <a:latin typeface="Arial Black" panose="020B0A04020102020204" pitchFamily="34" charset="0"/>
              </a:rPr>
              <a:t>prowadzonych przez jednostki samorządu terytorialnego, określają </a:t>
            </a:r>
            <a:r>
              <a:rPr lang="pl-PL" sz="1500" u="sng" dirty="0">
                <a:solidFill>
                  <a:schemeClr val="accent1"/>
                </a:solidFill>
                <a:latin typeface="Arial Black" panose="020B0A040201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przepisy o pracownikach samorządowych</a:t>
            </a:r>
            <a:r>
              <a:rPr lang="pl-PL" sz="1500" dirty="0">
                <a:solidFill>
                  <a:schemeClr val="accent1"/>
                </a:solidFill>
                <a:latin typeface="Arial Black" panose="020B0A04020102020204" pitchFamily="34" charset="0"/>
              </a:rPr>
              <a:t>.</a:t>
            </a:r>
          </a:p>
          <a:p>
            <a:r>
              <a:rPr lang="pl-PL" sz="1500" dirty="0">
                <a:latin typeface="Arial Black" panose="020B0A04020102020204" pitchFamily="34" charset="0"/>
              </a:rPr>
              <a:t>Art. 6a Nauczyciel podlega ocenie</a:t>
            </a:r>
          </a:p>
          <a:p>
            <a:r>
              <a:rPr lang="pl-PL" sz="1500" dirty="0">
                <a:effectLst/>
                <a:latin typeface="Arial" panose="020B0604020202020204" pitchFamily="34" charset="0"/>
              </a:rPr>
              <a:t>Ocena pracy nauczyciela ma charakter opisowy i jest zakończona stwierdzeniem</a:t>
            </a:r>
            <a:r>
              <a:rPr lang="pl-PL" sz="1500" dirty="0"/>
              <a:t/>
            </a:r>
            <a:br>
              <a:rPr lang="pl-PL" sz="1500" dirty="0"/>
            </a:br>
            <a:r>
              <a:rPr lang="pl-PL" sz="1500" dirty="0">
                <a:effectLst/>
                <a:latin typeface="Arial" panose="020B0604020202020204" pitchFamily="34" charset="0"/>
              </a:rPr>
              <a:t>uogólniającym:</a:t>
            </a:r>
            <a:r>
              <a:rPr lang="pl-PL" sz="1500" dirty="0"/>
              <a:t/>
            </a:r>
            <a:br>
              <a:rPr lang="pl-PL" sz="1500" dirty="0"/>
            </a:br>
            <a:r>
              <a:rPr lang="pl-PL" sz="1500" dirty="0">
                <a:solidFill>
                  <a:schemeClr val="accent1"/>
                </a:solidFill>
                <a:effectLst/>
                <a:latin typeface="Arial Black" panose="020B0A04020102020204" pitchFamily="34" charset="0"/>
              </a:rPr>
              <a:t>1) ocena wyróżniająca;</a:t>
            </a:r>
            <a:r>
              <a:rPr lang="pl-PL" sz="1500" dirty="0">
                <a:solidFill>
                  <a:schemeClr val="accent1"/>
                </a:solidFill>
                <a:latin typeface="Arial Black" panose="020B0A04020102020204" pitchFamily="34" charset="0"/>
              </a:rPr>
              <a:t/>
            </a:r>
            <a:br>
              <a:rPr lang="pl-PL" sz="1500" dirty="0">
                <a:solidFill>
                  <a:schemeClr val="accent1"/>
                </a:solidFill>
                <a:latin typeface="Arial Black" panose="020B0A04020102020204" pitchFamily="34" charset="0"/>
              </a:rPr>
            </a:br>
            <a:r>
              <a:rPr lang="pl-PL" sz="1500" dirty="0">
                <a:solidFill>
                  <a:schemeClr val="accent1"/>
                </a:solidFill>
                <a:effectLst/>
                <a:latin typeface="Arial Black" panose="020B0A04020102020204" pitchFamily="34" charset="0"/>
              </a:rPr>
              <a:t>2) ocena bardzo dobra;</a:t>
            </a:r>
            <a:r>
              <a:rPr lang="pl-PL" sz="1500" dirty="0">
                <a:solidFill>
                  <a:schemeClr val="accent1"/>
                </a:solidFill>
                <a:latin typeface="Arial Black" panose="020B0A04020102020204" pitchFamily="34" charset="0"/>
              </a:rPr>
              <a:t/>
            </a:r>
            <a:br>
              <a:rPr lang="pl-PL" sz="1500" dirty="0">
                <a:solidFill>
                  <a:schemeClr val="accent1"/>
                </a:solidFill>
                <a:latin typeface="Arial Black" panose="020B0A04020102020204" pitchFamily="34" charset="0"/>
              </a:rPr>
            </a:br>
            <a:r>
              <a:rPr lang="pl-PL" sz="1500" dirty="0">
                <a:solidFill>
                  <a:schemeClr val="accent1"/>
                </a:solidFill>
                <a:effectLst/>
                <a:latin typeface="Arial Black" panose="020B0A04020102020204" pitchFamily="34" charset="0"/>
              </a:rPr>
              <a:t>3) ocena dobra;</a:t>
            </a:r>
            <a:r>
              <a:rPr lang="pl-PL" sz="1500" dirty="0">
                <a:solidFill>
                  <a:schemeClr val="accent1"/>
                </a:solidFill>
                <a:latin typeface="Arial Black" panose="020B0A04020102020204" pitchFamily="34" charset="0"/>
              </a:rPr>
              <a:t/>
            </a:r>
            <a:br>
              <a:rPr lang="pl-PL" sz="1500" dirty="0">
                <a:solidFill>
                  <a:schemeClr val="accent1"/>
                </a:solidFill>
                <a:latin typeface="Arial Black" panose="020B0A04020102020204" pitchFamily="34" charset="0"/>
              </a:rPr>
            </a:br>
            <a:r>
              <a:rPr lang="pl-PL" sz="1500" dirty="0">
                <a:solidFill>
                  <a:schemeClr val="accent1"/>
                </a:solidFill>
                <a:effectLst/>
                <a:latin typeface="Arial Black" panose="020B0A04020102020204" pitchFamily="34" charset="0"/>
              </a:rPr>
              <a:t>4) ocena negatywna.</a:t>
            </a:r>
          </a:p>
          <a:p>
            <a:pPr marL="0" indent="0">
              <a:buNone/>
            </a:pPr>
            <a:endParaRPr lang="pl-PL" sz="1500" dirty="0">
              <a:solidFill>
                <a:schemeClr val="accent1"/>
              </a:solidFill>
              <a:latin typeface="Arial Black" panose="020B0A04020102020204" pitchFamily="34" charset="0"/>
            </a:endParaRPr>
          </a:p>
          <a:p>
            <a:pPr marL="0" indent="0" algn="r">
              <a:buNone/>
            </a:pPr>
            <a:r>
              <a:rPr lang="en-US" dirty="0"/>
              <a:t>Art. 6.  Rights and obligations of teachers in kindergartens, schools and educational institutions</a:t>
            </a:r>
          </a:p>
          <a:p>
            <a:pPr marL="0" indent="0" algn="r">
              <a:buNone/>
            </a:pPr>
            <a:r>
              <a:rPr lang="en-US" dirty="0"/>
              <a:t>Art. 7. The legal status of non-teaching employees employed in schools and institutions run by local government units is specified in the provisions on local government employees.</a:t>
            </a:r>
          </a:p>
          <a:p>
            <a:pPr marL="0" indent="0" algn="r">
              <a:buNone/>
            </a:pPr>
            <a:r>
              <a:rPr lang="en-US" dirty="0"/>
              <a:t>Art. 6a The teacher is subject to evaluation</a:t>
            </a:r>
          </a:p>
          <a:p>
            <a:pPr marL="0" indent="0" algn="r">
              <a:buNone/>
            </a:pPr>
            <a:r>
              <a:rPr lang="en-US" dirty="0"/>
              <a:t>The evaluation of the teacher's work is descriptive and ends with a generalizing statement: 1) outstanding evaluation; 2) very good rating; 3) good rating; 4) negative evaluation.</a:t>
            </a:r>
            <a:endParaRPr lang="pl-PL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8D1D7CF-74B9-3232-8C4A-6841A730C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3815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EEEDC9-5162-2FC5-CA54-071394988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8213" y="235670"/>
            <a:ext cx="9946400" cy="753565"/>
          </a:xfrm>
        </p:spPr>
        <p:txBody>
          <a:bodyPr>
            <a:normAutofit fontScale="90000"/>
          </a:bodyPr>
          <a:lstStyle/>
          <a:p>
            <a:r>
              <a:rPr lang="pl-PL" dirty="0">
                <a:solidFill>
                  <a:srgbClr val="1B1B1B"/>
                </a:solidFill>
                <a:latin typeface="Arial Black" panose="020B0A04020102020204" pitchFamily="34" charset="0"/>
              </a:rPr>
              <a:t>Dwa stopnie awansu zawodowego nauczyciela: </a:t>
            </a:r>
            <a:br>
              <a:rPr lang="pl-PL" dirty="0">
                <a:solidFill>
                  <a:srgbClr val="1B1B1B"/>
                </a:solidFill>
                <a:latin typeface="Arial Black" panose="020B0A04020102020204" pitchFamily="34" charset="0"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1C5F37B-C7AA-CD9D-4420-9245C08E9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7204" y="1461155"/>
            <a:ext cx="10567448" cy="5060943"/>
          </a:xfrm>
        </p:spPr>
        <p:txBody>
          <a:bodyPr>
            <a:normAutofit fontScale="92500" lnSpcReduction="20000"/>
          </a:bodyPr>
          <a:lstStyle/>
          <a:p>
            <a:r>
              <a:rPr lang="pl-PL" b="1" i="0" u="none" strike="noStrike" baseline="0" dirty="0">
                <a:solidFill>
                  <a:srgbClr val="1B1B1B"/>
                </a:solidFill>
                <a:latin typeface="Arial Black" panose="020B0A04020102020204" pitchFamily="34" charset="0"/>
              </a:rPr>
              <a:t>mianowany </a:t>
            </a:r>
          </a:p>
          <a:p>
            <a:r>
              <a:rPr lang="pl-PL" b="1" i="0" u="none" strike="noStrike" baseline="0" dirty="0">
                <a:solidFill>
                  <a:srgbClr val="1B1B1B"/>
                </a:solidFill>
                <a:latin typeface="Arial Black" panose="020B0A04020102020204" pitchFamily="34" charset="0"/>
              </a:rPr>
              <a:t>dyplomowany</a:t>
            </a:r>
            <a:endParaRPr lang="pl-PL" b="0" i="0" u="none" strike="noStrike" baseline="0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r>
              <a:rPr lang="pl-PL" b="0" i="0" u="none" strike="noStrike" baseline="0" dirty="0">
                <a:solidFill>
                  <a:srgbClr val="1B1B1B"/>
                </a:solidFill>
                <a:latin typeface="Arial Black" panose="020B0A04020102020204" pitchFamily="34" charset="0"/>
              </a:rPr>
              <a:t>wprowadzono pojęcie </a:t>
            </a:r>
            <a:r>
              <a:rPr lang="pl-PL" b="1" i="0" u="none" strike="noStrike" baseline="0" dirty="0">
                <a:solidFill>
                  <a:srgbClr val="1B1B1B"/>
                </a:solidFill>
                <a:latin typeface="Arial Black" panose="020B0A04020102020204" pitchFamily="34" charset="0"/>
              </a:rPr>
              <a:t>„nauczyciela początkującego” </a:t>
            </a:r>
            <a:r>
              <a:rPr lang="pl-PL" b="0" i="0" u="none" strike="noStrike" baseline="0" dirty="0">
                <a:solidFill>
                  <a:srgbClr val="1B1B1B"/>
                </a:solidFill>
                <a:latin typeface="Arial Black" panose="020B0A04020102020204" pitchFamily="34" charset="0"/>
              </a:rPr>
              <a:t>(min.½etatu zgodnie z kwalifikacjami.)</a:t>
            </a:r>
            <a:endParaRPr lang="pl-PL" b="1" i="0" u="none" strike="noStrike" baseline="0" dirty="0">
              <a:solidFill>
                <a:srgbClr val="1B1B1B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pl-PL" b="1" dirty="0">
                <a:solidFill>
                  <a:srgbClr val="1B1B1B"/>
                </a:solidFill>
                <a:latin typeface="Arial Black" panose="020B0A04020102020204" pitchFamily="34" charset="0"/>
              </a:rPr>
              <a:t>R</a:t>
            </a:r>
            <a:r>
              <a:rPr lang="pl-PL" b="1" i="0" u="none" strike="noStrike" baseline="0" dirty="0">
                <a:solidFill>
                  <a:srgbClr val="1B1B1B"/>
                </a:solidFill>
                <a:latin typeface="Arial Black" panose="020B0A04020102020204" pitchFamily="34" charset="0"/>
              </a:rPr>
              <a:t>ealizacja przygotowania do zawodu nauczyciela (3 lata i 9 miesięcy lub 2 lata i 9miesięcy)</a:t>
            </a:r>
            <a:endParaRPr lang="pl-PL" b="0" i="0" u="none" strike="noStrike" baseline="0" dirty="0">
              <a:solidFill>
                <a:srgbClr val="1B1B1B"/>
              </a:solidFill>
              <a:latin typeface="Arial Black" panose="020B0A04020102020204" pitchFamily="34" charset="0"/>
            </a:endParaRPr>
          </a:p>
          <a:p>
            <a:r>
              <a:rPr lang="pl-PL" b="1" i="0" u="none" strike="noStrike" baseline="0" dirty="0">
                <a:solidFill>
                  <a:srgbClr val="1B1B1B"/>
                </a:solidFill>
                <a:latin typeface="Arial Black" panose="020B0A04020102020204" pitchFamily="34" charset="0"/>
              </a:rPr>
              <a:t>w przypadku nauczyciela mianowanego </a:t>
            </a:r>
            <a:r>
              <a:rPr lang="pl-PL" b="0" i="0" u="none" strike="noStrike" baseline="0" dirty="0">
                <a:solidFill>
                  <a:srgbClr val="1B1B1B"/>
                </a:solidFill>
                <a:latin typeface="Arial Black" panose="020B0A04020102020204" pitchFamily="34" charset="0"/>
              </a:rPr>
              <a:t>(dyplomowanie) </a:t>
            </a:r>
            <a:r>
              <a:rPr lang="pl-PL" b="1" i="0" u="none" strike="noStrike" baseline="0" dirty="0">
                <a:solidFill>
                  <a:srgbClr val="1B1B1B"/>
                </a:solidFill>
                <a:latin typeface="Arial Black" panose="020B0A04020102020204" pitchFamily="34" charset="0"/>
              </a:rPr>
              <a:t>– praca </a:t>
            </a:r>
            <a:br>
              <a:rPr lang="pl-PL" b="1" i="0" u="none" strike="noStrike" baseline="0" dirty="0">
                <a:solidFill>
                  <a:srgbClr val="1B1B1B"/>
                </a:solidFill>
                <a:latin typeface="Arial Black" panose="020B0A04020102020204" pitchFamily="34" charset="0"/>
              </a:rPr>
            </a:br>
            <a:r>
              <a:rPr lang="pl-PL" b="1" i="0" u="none" strike="noStrike" baseline="0" dirty="0">
                <a:solidFill>
                  <a:srgbClr val="1B1B1B"/>
                </a:solidFill>
                <a:latin typeface="Arial Black" panose="020B0A04020102020204" pitchFamily="34" charset="0"/>
              </a:rPr>
              <a:t>w szkole (5 lat i 9miesięcy lub 4 lata i 9miesięcy) </a:t>
            </a:r>
            <a:endParaRPr lang="pl-PL" b="0" i="0" u="none" strike="noStrike" baseline="0" dirty="0">
              <a:solidFill>
                <a:srgbClr val="1B1B1B"/>
              </a:solidFill>
              <a:latin typeface="Arial Black" panose="020B0A04020102020204" pitchFamily="34" charset="0"/>
            </a:endParaRPr>
          </a:p>
          <a:p>
            <a:pPr marL="0" indent="0" algn="r">
              <a:buNone/>
            </a:pPr>
            <a:r>
              <a:rPr lang="pl-PL" dirty="0"/>
              <a:t>- </a:t>
            </a:r>
            <a:r>
              <a:rPr lang="pl-PL" dirty="0" err="1"/>
              <a:t>Teacher</a:t>
            </a:r>
            <a:r>
              <a:rPr lang="pl-PL" dirty="0"/>
              <a:t> </a:t>
            </a:r>
            <a:r>
              <a:rPr lang="en-US" dirty="0"/>
              <a:t>nominated</a:t>
            </a:r>
          </a:p>
          <a:p>
            <a:pPr marL="0" indent="0" algn="r">
              <a:buNone/>
            </a:pPr>
            <a:r>
              <a:rPr lang="pl-PL" dirty="0"/>
              <a:t>- </a:t>
            </a:r>
            <a:r>
              <a:rPr lang="pl-PL" dirty="0" err="1"/>
              <a:t>Teacher</a:t>
            </a:r>
            <a:r>
              <a:rPr lang="pl-PL" dirty="0"/>
              <a:t> </a:t>
            </a:r>
            <a:r>
              <a:rPr lang="en-US" dirty="0"/>
              <a:t>qualified</a:t>
            </a:r>
          </a:p>
          <a:p>
            <a:pPr marL="0" indent="0" algn="r">
              <a:buNone/>
            </a:pPr>
            <a:r>
              <a:rPr lang="pl-PL" dirty="0"/>
              <a:t>- </a:t>
            </a:r>
            <a:r>
              <a:rPr lang="en-US" dirty="0"/>
              <a:t>the concept of "beginner teacher" was introduced </a:t>
            </a:r>
            <a:r>
              <a:rPr lang="pl-PL" dirty="0"/>
              <a:t/>
            </a:r>
            <a:br>
              <a:rPr lang="pl-PL" dirty="0"/>
            </a:br>
            <a:r>
              <a:rPr lang="en-US" dirty="0"/>
              <a:t>(minimum ½ full-time according to qualifications.)</a:t>
            </a:r>
          </a:p>
          <a:p>
            <a:pPr marL="0" indent="0" algn="r">
              <a:buNone/>
            </a:pPr>
            <a:endParaRPr lang="en-US" dirty="0"/>
          </a:p>
          <a:p>
            <a:pPr marL="0" indent="0" algn="r">
              <a:buNone/>
            </a:pPr>
            <a:r>
              <a:rPr lang="en-US" dirty="0"/>
              <a:t>Preparation for the teaching profession (3 years and 9 months or 2 years and 9 months)</a:t>
            </a:r>
          </a:p>
          <a:p>
            <a:pPr marL="0" indent="0" algn="r">
              <a:buNone/>
            </a:pPr>
            <a:r>
              <a:rPr lang="en-US" dirty="0"/>
              <a:t>in the case of an appointed teacher (diploma) - work at a school (5 years and 9 months or 4 years and 9 months)</a:t>
            </a: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2ABF85BB-7562-DB0D-2055-1DA23564F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3108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96E34E84-CDFE-6909-C37E-D43793C98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2058749"/>
            <a:ext cx="8915399" cy="3201407"/>
          </a:xfrm>
        </p:spPr>
        <p:txBody>
          <a:bodyPr>
            <a:normAutofit/>
          </a:bodyPr>
          <a:lstStyle/>
          <a:p>
            <a:pPr algn="ctr"/>
            <a:r>
              <a:rPr lang="pl-PL" b="1" dirty="0">
                <a:latin typeface="Arial Black" panose="020B0A04020102020204" pitchFamily="34" charset="0"/>
              </a:rPr>
              <a:t>Wsparciem dla szkół są</a:t>
            </a:r>
            <a:br>
              <a:rPr lang="pl-PL" b="1" dirty="0">
                <a:latin typeface="Arial Black" panose="020B0A04020102020204" pitchFamily="34" charset="0"/>
              </a:rPr>
            </a:br>
            <a:r>
              <a:rPr lang="pl-PL" b="1" dirty="0">
                <a:latin typeface="Arial Black" panose="020B0A04020102020204" pitchFamily="34" charset="0"/>
              </a:rPr>
              <a:t>PROGRAMY RZĄDOWE</a:t>
            </a:r>
            <a:br>
              <a:rPr lang="pl-PL" b="1" dirty="0">
                <a:latin typeface="Arial Black" panose="020B0A04020102020204" pitchFamily="34" charset="0"/>
              </a:rPr>
            </a:br>
            <a:r>
              <a:rPr lang="pl-PL" b="1" dirty="0">
                <a:latin typeface="Arial Black" panose="020B0A04020102020204" pitchFamily="34" charset="0"/>
              </a:rPr>
              <a:t/>
            </a:r>
            <a:br>
              <a:rPr lang="pl-PL" b="1" dirty="0">
                <a:latin typeface="Arial Black" panose="020B0A04020102020204" pitchFamily="34" charset="0"/>
              </a:rPr>
            </a:br>
            <a:r>
              <a:rPr lang="en-US" b="1" dirty="0">
                <a:latin typeface="Arial Black" panose="020B0A04020102020204" pitchFamily="34" charset="0"/>
              </a:rPr>
              <a:t>Schools are supported by GOVERNMENT PROGRAMS</a:t>
            </a:r>
            <a:endParaRPr lang="pl-PL" b="1" dirty="0">
              <a:latin typeface="Arial Black" panose="020B0A04020102020204" pitchFamily="34" charset="0"/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70ADE35-7934-DC16-72A7-13B33344D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8744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7664490-A7D8-4341-B92C-F15444CD3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0971" y="155542"/>
            <a:ext cx="10263642" cy="997365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600" b="1" dirty="0">
                <a:latin typeface="Arial Black" panose="020B0A04020102020204" pitchFamily="34" charset="0"/>
              </a:rPr>
              <a:t>Program rządowy (1)</a:t>
            </a:r>
            <a:br>
              <a:rPr lang="pl-PL" sz="3600" b="1" dirty="0">
                <a:latin typeface="Arial Black" panose="020B0A04020102020204" pitchFamily="34" charset="0"/>
              </a:rPr>
            </a:br>
            <a:r>
              <a:rPr lang="pl-PL" b="1" dirty="0">
                <a:latin typeface="Arial Black" panose="020B0A04020102020204" pitchFamily="34" charset="0"/>
              </a:rPr>
              <a:t>Projekt Ogólnopolskiej Sieci Edukacyjnej: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1DDB307-FCFE-42C5-83AC-03F09C88D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4359" y="1470581"/>
            <a:ext cx="10450253" cy="5231877"/>
          </a:xfrm>
        </p:spPr>
        <p:txBody>
          <a:bodyPr>
            <a:normAutofit/>
          </a:bodyPr>
          <a:lstStyle/>
          <a:p>
            <a:pPr fontAlgn="base"/>
            <a:r>
              <a:rPr lang="pl-PL" sz="2400" dirty="0">
                <a:latin typeface="Arial Black" panose="020B0A04020102020204" pitchFamily="34" charset="0"/>
              </a:rPr>
              <a:t>cywilizacyjna zmiana polegająca na </a:t>
            </a:r>
            <a:r>
              <a:rPr lang="pl-PL" sz="2400" dirty="0">
                <a:solidFill>
                  <a:schemeClr val="accent1"/>
                </a:solidFill>
                <a:latin typeface="Arial Black" panose="020B0A04020102020204" pitchFamily="34" charset="0"/>
              </a:rPr>
              <a:t>przejściu z edukacji analogowej (książki) na cyfrową (korzystanie z treści udostępnionych w </a:t>
            </a:r>
            <a:r>
              <a:rPr lang="pl-PL" sz="2400" dirty="0" err="1">
                <a:solidFill>
                  <a:schemeClr val="accent1"/>
                </a:solidFill>
                <a:latin typeface="Arial Black" panose="020B0A04020102020204" pitchFamily="34" charset="0"/>
              </a:rPr>
              <a:t>internecie</a:t>
            </a:r>
            <a:r>
              <a:rPr lang="pl-PL" sz="2400" dirty="0">
                <a:solidFill>
                  <a:schemeClr val="accent1"/>
                </a:solidFill>
                <a:latin typeface="Arial Black" panose="020B0A04020102020204" pitchFamily="34" charset="0"/>
              </a:rPr>
              <a:t>),</a:t>
            </a:r>
          </a:p>
          <a:p>
            <a:pPr fontAlgn="base"/>
            <a:r>
              <a:rPr lang="pl-PL" sz="2400" dirty="0">
                <a:latin typeface="Arial Black" panose="020B0A04020102020204" pitchFamily="34" charset="0"/>
              </a:rPr>
              <a:t>wprowadzenie </a:t>
            </a:r>
            <a:r>
              <a:rPr lang="pl-PL" sz="2400" dirty="0">
                <a:solidFill>
                  <a:schemeClr val="accent1"/>
                </a:solidFill>
                <a:latin typeface="Arial Black" panose="020B0A04020102020204" pitchFamily="34" charset="0"/>
              </a:rPr>
              <a:t>nowych form kształcenia oraz nowych programów nauczania kompetencji i umiejętności cyfrowych</a:t>
            </a:r>
            <a:r>
              <a:rPr lang="pl-PL" sz="2400" dirty="0">
                <a:latin typeface="Arial Black" panose="020B0A04020102020204" pitchFamily="34" charset="0"/>
              </a:rPr>
              <a:t> (np. powszechna nauka programowania),</a:t>
            </a:r>
          </a:p>
          <a:p>
            <a:pPr fontAlgn="base"/>
            <a:r>
              <a:rPr lang="pl-PL" sz="2400" dirty="0">
                <a:solidFill>
                  <a:schemeClr val="accent1"/>
                </a:solidFill>
                <a:latin typeface="Arial Black" panose="020B0A04020102020204" pitchFamily="34" charset="0"/>
              </a:rPr>
              <a:t>wyrównanie szans edukacyjnych </a:t>
            </a:r>
          </a:p>
          <a:p>
            <a:pPr marL="0" indent="0" fontAlgn="base">
              <a:buNone/>
            </a:pPr>
            <a:endParaRPr lang="pl-PL" sz="2400" dirty="0">
              <a:solidFill>
                <a:schemeClr val="accent1"/>
              </a:solidFill>
              <a:latin typeface="Arial Black" panose="020B0A04020102020204" pitchFamily="34" charset="0"/>
            </a:endParaRPr>
          </a:p>
          <a:p>
            <a:pPr marL="0" indent="0" algn="r">
              <a:buNone/>
            </a:pPr>
            <a:r>
              <a:rPr lang="pl-PL" dirty="0"/>
              <a:t>The c</a:t>
            </a:r>
            <a:r>
              <a:rPr lang="en-US" dirty="0" err="1"/>
              <a:t>ivilizational</a:t>
            </a:r>
            <a:r>
              <a:rPr lang="en-US" dirty="0"/>
              <a:t> change involving the transition from analog education (books) to digital education (using content made available on the Internet),</a:t>
            </a:r>
          </a:p>
          <a:p>
            <a:pPr marL="0" indent="0" algn="r">
              <a:buNone/>
            </a:pPr>
            <a:r>
              <a:rPr lang="pl-PL" dirty="0"/>
              <a:t>- </a:t>
            </a:r>
            <a:r>
              <a:rPr lang="en-US" dirty="0"/>
              <a:t>introduction of new forms of education and new curricula for teaching digital competences and skills (e.g. universal learning of programming),</a:t>
            </a:r>
          </a:p>
          <a:p>
            <a:pPr marL="0" indent="0" algn="r">
              <a:buNone/>
            </a:pPr>
            <a:r>
              <a:rPr lang="pl-PL" dirty="0"/>
              <a:t>- </a:t>
            </a:r>
            <a:r>
              <a:rPr lang="en-US" dirty="0"/>
              <a:t>equalization of educational opportunities</a:t>
            </a:r>
            <a:endParaRPr lang="pl-PL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896B655-A553-7B89-A54D-CBA766FB7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9411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4C3C7FF-F03E-46F6-A00C-65515309B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4" y="1"/>
            <a:ext cx="8911687" cy="787782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800" b="1" dirty="0">
                <a:latin typeface="Arial Black" panose="020B0A04020102020204" pitchFamily="34" charset="0"/>
              </a:rPr>
              <a:t>Program rządowy (2)  </a:t>
            </a:r>
            <a:br>
              <a:rPr lang="pl-PL" sz="2800" b="1" dirty="0">
                <a:latin typeface="Arial Black" panose="020B0A04020102020204" pitchFamily="34" charset="0"/>
              </a:rPr>
            </a:br>
            <a:r>
              <a:rPr lang="pl-PL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Laboratoria Przyszłości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D717730-9ED9-450A-B722-C287E7247A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9126" y="787782"/>
            <a:ext cx="6047283" cy="5892936"/>
          </a:xfrm>
        </p:spPr>
        <p:txBody>
          <a:bodyPr>
            <a:noAutofit/>
          </a:bodyPr>
          <a:lstStyle/>
          <a:p>
            <a:pPr algn="r">
              <a:lnSpc>
                <a:spcPct val="150000"/>
              </a:lnSpc>
              <a:spcBef>
                <a:spcPts val="0"/>
              </a:spcBef>
            </a:pPr>
            <a:r>
              <a:rPr lang="pl-PL" sz="1400" b="1" dirty="0">
                <a:solidFill>
                  <a:schemeClr val="tx1"/>
                </a:solidFill>
                <a:latin typeface="Arial Black" panose="020B0A04020102020204" pitchFamily="34" charset="0"/>
              </a:rPr>
              <a:t>inicjatywa edukacyjna realizowana przez Ministerstwo Edukacji i Nauki we współpracy z Centrum </a:t>
            </a:r>
            <a:r>
              <a:rPr lang="pl-PL" sz="1400" b="1" dirty="0" err="1">
                <a:solidFill>
                  <a:schemeClr val="tx1"/>
                </a:solidFill>
                <a:latin typeface="Arial Black" panose="020B0A04020102020204" pitchFamily="34" charset="0"/>
              </a:rPr>
              <a:t>GovTech</a:t>
            </a:r>
            <a:r>
              <a:rPr lang="pl-PL" sz="1400" b="1" dirty="0">
                <a:solidFill>
                  <a:schemeClr val="tx1"/>
                </a:solidFill>
                <a:latin typeface="Arial Black" panose="020B0A04020102020204" pitchFamily="34" charset="0"/>
              </a:rPr>
              <a:t> w Kancelarii Prezesa Rady Ministrów.</a:t>
            </a:r>
            <a:r>
              <a:rPr lang="pl-PL" sz="1400" b="1" dirty="0">
                <a:solidFill>
                  <a:schemeClr val="accent1"/>
                </a:solidFill>
                <a:latin typeface="Arial Black" panose="020B0A04020102020204" pitchFamily="34" charset="0"/>
              </a:rPr>
              <a:t> </a:t>
            </a:r>
          </a:p>
          <a:p>
            <a:pPr marL="0" indent="0" algn="r">
              <a:lnSpc>
                <a:spcPct val="150000"/>
              </a:lnSpc>
              <a:spcBef>
                <a:spcPts val="0"/>
              </a:spcBef>
              <a:buNone/>
            </a:pPr>
            <a:r>
              <a:rPr lang="pl-PL" sz="1400" dirty="0">
                <a:solidFill>
                  <a:schemeClr val="tx1"/>
                </a:solidFill>
                <a:latin typeface="Arial Black" panose="020B0A04020102020204" pitchFamily="34" charset="0"/>
              </a:rPr>
              <a:t>Cel: </a:t>
            </a:r>
          </a:p>
          <a:p>
            <a:pPr algn="r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1400" dirty="0">
                <a:latin typeface="Arial Black" panose="020B0A04020102020204" pitchFamily="34" charset="0"/>
              </a:rPr>
              <a:t> wsparcie uczniów szkół podstawowych w </a:t>
            </a:r>
            <a:r>
              <a:rPr lang="pl-PL" sz="1400" b="1" dirty="0">
                <a:solidFill>
                  <a:schemeClr val="accent1"/>
                </a:solidFill>
                <a:latin typeface="Arial Black" panose="020B0A04020102020204" pitchFamily="34" charset="0"/>
              </a:rPr>
              <a:t>kompetencje przyszłości,  </a:t>
            </a:r>
          </a:p>
          <a:p>
            <a:pPr algn="r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1400" dirty="0">
                <a:latin typeface="Arial Black" panose="020B0A04020102020204" pitchFamily="34" charset="0"/>
              </a:rPr>
              <a:t>przygotowanie do </a:t>
            </a:r>
            <a:r>
              <a:rPr lang="pl-PL" sz="1400" dirty="0">
                <a:solidFill>
                  <a:schemeClr val="accent1"/>
                </a:solidFill>
                <a:latin typeface="Arial Black" panose="020B0A04020102020204" pitchFamily="34" charset="0"/>
              </a:rPr>
              <a:t>zawodów </a:t>
            </a:r>
            <a:r>
              <a:rPr lang="pl-PL" sz="1400" dirty="0">
                <a:latin typeface="Arial Black" panose="020B0A04020102020204" pitchFamily="34" charset="0"/>
              </a:rPr>
              <a:t>przyszłości, czyli takich, które  </a:t>
            </a:r>
            <a:r>
              <a:rPr lang="pl-PL" sz="1400" dirty="0">
                <a:solidFill>
                  <a:schemeClr val="accent1"/>
                </a:solidFill>
                <a:latin typeface="Arial Black" panose="020B0A04020102020204" pitchFamily="34" charset="0"/>
              </a:rPr>
              <a:t>dziś </a:t>
            </a:r>
            <a:r>
              <a:rPr lang="pl-PL" sz="1400" dirty="0">
                <a:latin typeface="Arial Black" panose="020B0A04020102020204" pitchFamily="34" charset="0"/>
              </a:rPr>
              <a:t>jeszcze </a:t>
            </a:r>
            <a:r>
              <a:rPr lang="pl-PL" sz="1400" dirty="0">
                <a:solidFill>
                  <a:schemeClr val="accent1"/>
                </a:solidFill>
                <a:latin typeface="Arial Black" panose="020B0A04020102020204" pitchFamily="34" charset="0"/>
              </a:rPr>
              <a:t>nie istnieją</a:t>
            </a:r>
            <a:r>
              <a:rPr lang="pl-PL" sz="1400" dirty="0">
                <a:latin typeface="Arial Black" panose="020B0A04020102020204" pitchFamily="34" charset="0"/>
              </a:rPr>
              <a:t>.</a:t>
            </a:r>
          </a:p>
          <a:p>
            <a:pPr marL="0" indent="0" algn="r">
              <a:lnSpc>
                <a:spcPct val="150000"/>
              </a:lnSpc>
              <a:spcBef>
                <a:spcPts val="0"/>
              </a:spcBef>
              <a:buNone/>
            </a:pPr>
            <a:r>
              <a:rPr lang="pl-PL" sz="1400" dirty="0">
                <a:latin typeface="Arial Black" panose="020B0A04020102020204" pitchFamily="34" charset="0"/>
              </a:rPr>
              <a:t> </a:t>
            </a:r>
            <a:r>
              <a:rPr lang="pl-PL" sz="1400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endParaRPr lang="pl-PL" sz="2000" b="1" dirty="0">
              <a:solidFill>
                <a:schemeClr val="accent1"/>
              </a:solidFill>
              <a:latin typeface="Arial Black" panose="020B0A04020102020204" pitchFamily="34" charset="0"/>
            </a:endParaRPr>
          </a:p>
          <a:p>
            <a:pPr marL="0" indent="0" algn="r">
              <a:lnSpc>
                <a:spcPct val="150000"/>
              </a:lnSpc>
              <a:spcBef>
                <a:spcPts val="0"/>
              </a:spcBef>
              <a:buNone/>
            </a:pPr>
            <a:r>
              <a:rPr lang="pl-PL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A</a:t>
            </a: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n educational initiative carried out by the Ministry of Education and Science in cooperation with the </a:t>
            </a:r>
            <a:r>
              <a:rPr lang="en-US" sz="16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GovTech</a:t>
            </a: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 Center at the Chancellery of the Prime Minister.</a:t>
            </a:r>
          </a:p>
          <a:p>
            <a:pPr marL="0" indent="0" algn="r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Objective:</a:t>
            </a:r>
          </a:p>
          <a:p>
            <a:pPr marL="0" indent="0" algn="r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 supporting primary school students in the competences of the future,</a:t>
            </a:r>
            <a:r>
              <a:rPr lang="pl-PL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preparation for the professions of the future, i.e. those that do not exist today</a:t>
            </a:r>
            <a:r>
              <a:rPr lang="en-U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  <a:endParaRPr lang="pl-PL" sz="1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2C091A4D-D386-2FB6-3991-B508B58411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56410" y="867266"/>
            <a:ext cx="4981500" cy="5813452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pl-PL" sz="1600" dirty="0">
                <a:latin typeface="Arial Black" panose="020B0A04020102020204" pitchFamily="34" charset="0"/>
              </a:rPr>
              <a:t>uczniowie będą mogli </a:t>
            </a:r>
            <a:r>
              <a:rPr lang="pl-PL" sz="1600" b="1" dirty="0">
                <a:solidFill>
                  <a:schemeClr val="accent1"/>
                </a:solidFill>
                <a:latin typeface="Arial Black" panose="020B0A04020102020204" pitchFamily="34" charset="0"/>
              </a:rPr>
              <a:t>eksperymentować i zdobywać praktyczne umiejętności </a:t>
            </a:r>
            <a:r>
              <a:rPr lang="pl-PL" sz="1600" dirty="0">
                <a:solidFill>
                  <a:schemeClr val="accent1"/>
                </a:solidFill>
                <a:latin typeface="Arial Black" panose="020B0A04020102020204" pitchFamily="34" charset="0"/>
              </a:rPr>
              <a:t>z </a:t>
            </a:r>
            <a:r>
              <a:rPr lang="pl-PL" sz="1600" b="1" dirty="0">
                <a:solidFill>
                  <a:schemeClr val="accent1"/>
                </a:solidFill>
                <a:latin typeface="Arial Black" panose="020B0A04020102020204" pitchFamily="34" charset="0"/>
              </a:rPr>
              <a:t>kierunków: nauka, technologia, inżynieria, sztuka oraz matematyka, </a:t>
            </a:r>
            <a:endParaRPr lang="pl-PL" sz="1600" dirty="0">
              <a:solidFill>
                <a:schemeClr val="accent1"/>
              </a:solidFill>
              <a:latin typeface="Arial Black" panose="020B0A04020102020204" pitchFamily="34" charset="0"/>
            </a:endParaRPr>
          </a:p>
          <a:p>
            <a:r>
              <a:rPr lang="pl-PL" sz="1600" b="1" dirty="0">
                <a:solidFill>
                  <a:schemeClr val="accent1"/>
                </a:solidFill>
                <a:latin typeface="Arial Black" panose="020B0A04020102020204" pitchFamily="34" charset="0"/>
              </a:rPr>
              <a:t>Do kompetencji przyszłości należy zdolność uczenia się przez całe życie, kreatywność, umiejętność logicznego i krytycznego myślenia, komunikacja interpersonalna.</a:t>
            </a:r>
          </a:p>
          <a:p>
            <a:pPr marL="0" indent="0">
              <a:buNone/>
            </a:pPr>
            <a:endParaRPr lang="pl-PL" sz="1600" dirty="0">
              <a:latin typeface="Arial Black" panose="020B0A040201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l-PL" sz="1600" dirty="0"/>
              <a:t>S</a:t>
            </a:r>
            <a:r>
              <a:rPr lang="en-US" sz="1600" dirty="0" err="1"/>
              <a:t>tudents</a:t>
            </a:r>
            <a:r>
              <a:rPr lang="en-US" sz="1600" dirty="0"/>
              <a:t> will be able to experiment and gain practical skills in science, technology, engineering, art and mathematics,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1600" dirty="0"/>
              <a:t>T</a:t>
            </a:r>
            <a:r>
              <a:rPr lang="en-US" sz="1600" dirty="0"/>
              <a:t>he competences of the future include the ability to learn throughout life, creativity, the ability to think logically and critically, and interpersonal communication.</a:t>
            </a:r>
            <a:endParaRPr lang="pl-PL" sz="1600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09A88F5-15C1-26B6-7ECF-708B3326C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05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31BE2B84-4E83-8380-F126-E640CD809B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68759" y="443060"/>
            <a:ext cx="4963346" cy="838985"/>
          </a:xfrm>
        </p:spPr>
        <p:txBody>
          <a:bodyPr/>
          <a:lstStyle/>
          <a:p>
            <a:r>
              <a:rPr lang="pl-PL" b="1" dirty="0"/>
              <a:t>Program rządowy (3) </a:t>
            </a:r>
            <a:br>
              <a:rPr lang="pl-PL" b="1" dirty="0"/>
            </a:br>
            <a:r>
              <a:rPr lang="pl-PL" b="1" dirty="0">
                <a:solidFill>
                  <a:schemeClr val="tx1"/>
                </a:solidFill>
              </a:rPr>
              <a:t>Dobry Start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B300359-92C5-472D-97FE-1695ADE0B1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772816" y="1385740"/>
            <a:ext cx="5159289" cy="5231876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pl-PL" sz="1600" b="1" dirty="0">
                <a:solidFill>
                  <a:srgbClr val="FF0000"/>
                </a:solidFill>
                <a:latin typeface="Arial Black" panose="020B0A04020102020204" pitchFamily="34" charset="0"/>
              </a:rPr>
              <a:t>300 zł jednorazowego wsparcia dla wszystkich uczniów rozpoczynających rok szkolny. </a:t>
            </a:r>
          </a:p>
          <a:p>
            <a:pPr fontAlgn="base"/>
            <a:r>
              <a:rPr lang="pl-PL" sz="1600" b="1" dirty="0">
                <a:solidFill>
                  <a:srgbClr val="FF0000"/>
                </a:solidFill>
                <a:latin typeface="Arial Black" panose="020B0A04020102020204" pitchFamily="34" charset="0"/>
              </a:rPr>
              <a:t>Rodziny otrzymały świadczenie bez względu na dochód; jest to wsparcie dla 4,4 miliona uczniów.</a:t>
            </a:r>
          </a:p>
          <a:p>
            <a:pPr fontAlgn="base"/>
            <a:r>
              <a:rPr lang="pl-PL" sz="1600" dirty="0">
                <a:solidFill>
                  <a:srgbClr val="FF0000"/>
                </a:solidFill>
                <a:latin typeface="Arial Black" panose="020B0A04020102020204" pitchFamily="34" charset="0"/>
              </a:rPr>
              <a:t>Świadczenie </a:t>
            </a:r>
            <a:r>
              <a:rPr lang="pl-PL" sz="1600" b="1" dirty="0">
                <a:solidFill>
                  <a:srgbClr val="FF0000"/>
                </a:solidFill>
                <a:latin typeface="Arial Black" panose="020B0A04020102020204" pitchFamily="34" charset="0"/>
              </a:rPr>
              <a:t>dobry start przysługuje raz w roku na dziecko uczące się w szkole, aż do ukończenia przez 20. roku życia. </a:t>
            </a:r>
          </a:p>
          <a:p>
            <a:pPr fontAlgn="base"/>
            <a:r>
              <a:rPr lang="pl-PL" sz="1600" b="1" dirty="0">
                <a:solidFill>
                  <a:srgbClr val="FF0000"/>
                </a:solidFill>
                <a:latin typeface="Arial Black" panose="020B0A04020102020204" pitchFamily="34" charset="0"/>
              </a:rPr>
              <a:t>Na dziecko niepełnosprawne, uczące się w szkole,  świadczenie przysługuje do ukończenia przez 24. roku życia.</a:t>
            </a:r>
          </a:p>
          <a:p>
            <a:pPr marL="0" indent="0" fontAlgn="base">
              <a:buNone/>
            </a:pPr>
            <a:endParaRPr lang="pl-PL" sz="16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1900" dirty="0"/>
              <a:t>PLN 300 one-time support for all students starting the school year.</a:t>
            </a:r>
          </a:p>
          <a:p>
            <a:pPr marL="0" indent="0">
              <a:buNone/>
            </a:pPr>
            <a:r>
              <a:rPr lang="en-US" sz="1900" dirty="0"/>
              <a:t>Families received the benefit regardless of income; this is support for 4.4 million students.</a:t>
            </a:r>
          </a:p>
          <a:p>
            <a:pPr marL="0" indent="0">
              <a:buNone/>
            </a:pPr>
            <a:r>
              <a:rPr lang="en-US" sz="1900" dirty="0"/>
              <a:t>The good start benefit is granted once a year for a child studying at school, until the age of 20.</a:t>
            </a:r>
          </a:p>
          <a:p>
            <a:pPr marL="0" indent="0">
              <a:buNone/>
            </a:pPr>
            <a:r>
              <a:rPr lang="en-US" sz="1900" dirty="0"/>
              <a:t>For a disabled child studying at school, the benefit is payable until the age of 24.</a:t>
            </a:r>
            <a:endParaRPr lang="pl-PL" sz="1900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9B7CCB75-CA2B-77D7-DF69-1CB63CFB58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218857" y="329938"/>
            <a:ext cx="3999001" cy="838985"/>
          </a:xfrm>
        </p:spPr>
        <p:txBody>
          <a:bodyPr/>
          <a:lstStyle/>
          <a:p>
            <a:pPr algn="ctr"/>
            <a:r>
              <a:rPr lang="pl-PL" b="1" dirty="0"/>
              <a:t>Program (4) </a:t>
            </a:r>
            <a:br>
              <a:rPr lang="pl-PL" b="1" dirty="0"/>
            </a:br>
            <a:r>
              <a:rPr lang="pl-PL" b="1" dirty="0"/>
              <a:t>Maluch+ </a:t>
            </a:r>
            <a:endParaRPr lang="pl-PL" dirty="0"/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3DB8C326-4A20-36EC-C0B2-CA73E5DA3D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128048" y="1282045"/>
            <a:ext cx="4338674" cy="5335571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pl-PL" sz="1600" b="1" dirty="0">
                <a:solidFill>
                  <a:srgbClr val="FF0000"/>
                </a:solidFill>
                <a:latin typeface="Arial Black" panose="020B0A04020102020204" pitchFamily="34" charset="0"/>
              </a:rPr>
              <a:t>Celem programu "Maluch+" </a:t>
            </a:r>
            <a:r>
              <a:rPr lang="pl-PL" sz="1600" dirty="0">
                <a:solidFill>
                  <a:srgbClr val="FF0000"/>
                </a:solidFill>
                <a:latin typeface="Arial Black" panose="020B0A04020102020204" pitchFamily="34" charset="0"/>
              </a:rPr>
              <a:t>jest </a:t>
            </a:r>
            <a:r>
              <a:rPr lang="pl-PL" sz="1600" b="1" dirty="0">
                <a:solidFill>
                  <a:srgbClr val="FF0000"/>
                </a:solidFill>
                <a:latin typeface="Arial Black" panose="020B0A04020102020204" pitchFamily="34" charset="0"/>
              </a:rPr>
              <a:t>zwiększenie dostępności terytorialnej i finansowej miejsc opieki nad dziećmi w wieku do lat 3 w żłobkach, klubach dziecięcych i u dziennych opiekunów dla wszystkich dzieci, w tym dzieci z niepełnosprawnościami oraz wymagających szczególnej opieki. </a:t>
            </a:r>
          </a:p>
          <a:p>
            <a:pPr fontAlgn="base"/>
            <a:r>
              <a:rPr lang="pl-PL" sz="1600" b="1" dirty="0">
                <a:solidFill>
                  <a:srgbClr val="FF0000"/>
                </a:solidFill>
                <a:latin typeface="Arial Black" panose="020B0A04020102020204" pitchFamily="34" charset="0"/>
              </a:rPr>
              <a:t>Nowa edycja programu "Maluch+" obejmuje lata 2022-2029.</a:t>
            </a:r>
          </a:p>
          <a:p>
            <a:pPr fontAlgn="base"/>
            <a:r>
              <a:rPr lang="pl-PL" sz="1600" b="1" dirty="0">
                <a:solidFill>
                  <a:srgbClr val="FF0000"/>
                </a:solidFill>
                <a:latin typeface="Arial Black" panose="020B0A04020102020204" pitchFamily="34" charset="0"/>
              </a:rPr>
              <a:t>Podstawa prawna: </a:t>
            </a:r>
            <a:r>
              <a:rPr lang="pl-PL" sz="1600" dirty="0">
                <a:solidFill>
                  <a:srgbClr val="FF0000"/>
                </a:solidFill>
                <a:latin typeface="Arial Black" panose="020B0A04020102020204" pitchFamily="34" charset="0"/>
              </a:rPr>
              <a:t>Ustawa z dnia 4 lutego 2011 r. o opiece nad dziećmi w wieku do lat 3 </a:t>
            </a:r>
          </a:p>
          <a:p>
            <a:pPr fontAlgn="base"/>
            <a:endParaRPr lang="pl-PL" sz="160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/>
              <a:t>The aim of the "Toddler+" program is to increase the territorial and financial availability of childcare places for children aged up to 3 in nurseries, children's clubs and day caregivers for all children, including children with disabilities and children requiring special care.</a:t>
            </a:r>
          </a:p>
          <a:p>
            <a:pPr marL="0" indent="0">
              <a:buNone/>
            </a:pPr>
            <a:r>
              <a:rPr lang="en-US" dirty="0"/>
              <a:t>The new edition of the "Toddler+" program covers the years 2022-2029.</a:t>
            </a:r>
          </a:p>
          <a:p>
            <a:pPr marL="0" indent="0">
              <a:buNone/>
            </a:pPr>
            <a:r>
              <a:rPr lang="en-US" dirty="0"/>
              <a:t>Legal basis: Act of February 4, 2011 on the care of children aged up to 3</a:t>
            </a:r>
            <a:r>
              <a:rPr lang="pl-PL" dirty="0"/>
              <a:t> 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53E51DE-942C-56B7-D915-452D21FC3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376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1B2F33B-6746-42AD-AE0B-0484D80D6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2430175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Prawno-organizacyjne podstawy funkcjonowania szkolnictwa w Polsce</a:t>
            </a:r>
            <a:br>
              <a:rPr lang="pl-PL" b="1" dirty="0"/>
            </a:br>
            <a:r>
              <a:rPr lang="pl-PL" b="1" dirty="0"/>
              <a:t/>
            </a:r>
            <a:br>
              <a:rPr lang="pl-PL" b="1" dirty="0"/>
            </a:br>
            <a:r>
              <a:rPr lang="en-US" b="1" dirty="0"/>
              <a:t>Legal and organizational basis for the functioning of education in Poland</a:t>
            </a:r>
            <a:r>
              <a:rPr lang="pl-PL" b="1" dirty="0"/>
              <a:t/>
            </a:r>
            <a:br>
              <a:rPr lang="pl-PL" b="1" dirty="0"/>
            </a:b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36B1945-5830-4420-9445-488C37A232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7747" y="2724346"/>
            <a:ext cx="10636865" cy="3186876"/>
          </a:xfrm>
        </p:spPr>
        <p:txBody>
          <a:bodyPr>
            <a:normAutofit lnSpcReduction="10000"/>
          </a:bodyPr>
          <a:lstStyle/>
          <a:p>
            <a:pPr fontAlgn="base"/>
            <a:endParaRPr lang="pl-PL" sz="2000" dirty="0">
              <a:solidFill>
                <a:schemeClr val="accent1"/>
              </a:solidFill>
              <a:latin typeface="Arial Black" panose="020B0A040201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endParaRPr>
          </a:p>
          <a:p>
            <a:pPr fontAlgn="base"/>
            <a:endParaRPr lang="pl-PL" sz="2000" dirty="0">
              <a:solidFill>
                <a:schemeClr val="accent1"/>
              </a:solidFill>
              <a:latin typeface="Arial Black" panose="020B0A040201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endParaRPr>
          </a:p>
          <a:p>
            <a:pPr fontAlgn="base"/>
            <a:r>
              <a:rPr lang="pl-PL" sz="2000" dirty="0">
                <a:solidFill>
                  <a:schemeClr val="accent1"/>
                </a:solidFill>
                <a:latin typeface="Arial Black" panose="020B0A040201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USTAWA z dnia 14 grudnia 2016 r. </a:t>
            </a:r>
            <a:r>
              <a:rPr lang="pl-PL" sz="2000" b="1" dirty="0">
                <a:solidFill>
                  <a:schemeClr val="accent1"/>
                </a:solidFill>
                <a:latin typeface="Arial Black" panose="020B0A040201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Prawo oświatowe</a:t>
            </a:r>
            <a:r>
              <a:rPr lang="pl-PL" sz="2000" b="1" dirty="0">
                <a:solidFill>
                  <a:schemeClr val="accent1"/>
                </a:solidFill>
                <a:latin typeface="Arial Black" panose="020B0A04020102020204" pitchFamily="34" charset="0"/>
              </a:rPr>
              <a:t> </a:t>
            </a:r>
            <a:br>
              <a:rPr lang="pl-PL" sz="2000" b="1" dirty="0">
                <a:solidFill>
                  <a:schemeClr val="accent1"/>
                </a:solidFill>
                <a:latin typeface="Arial Black" panose="020B0A04020102020204" pitchFamily="34" charset="0"/>
              </a:rPr>
            </a:br>
            <a:r>
              <a:rPr lang="pl-PL" sz="2000" b="1" dirty="0">
                <a:solidFill>
                  <a:schemeClr val="accent1"/>
                </a:solidFill>
                <a:latin typeface="Arial Black" panose="020B0A04020102020204" pitchFamily="34" charset="0"/>
              </a:rPr>
              <a:t>(</a:t>
            </a:r>
            <a:r>
              <a:rPr lang="pl-PL" sz="2000" b="1" dirty="0">
                <a:solidFill>
                  <a:schemeClr val="accent1"/>
                </a:solidFill>
                <a:effectLst/>
                <a:latin typeface="Arial Black" panose="020B0A04020102020204" pitchFamily="34" charset="0"/>
              </a:rPr>
              <a:t>tekst jedn. Dz. U. z 2023 r. poz. 900),</a:t>
            </a:r>
            <a:endParaRPr lang="pl-PL" sz="2000" b="1" dirty="0">
              <a:solidFill>
                <a:schemeClr val="accent1"/>
              </a:solidFill>
              <a:latin typeface="Arial Black" panose="020B0A04020102020204" pitchFamily="34" charset="0"/>
            </a:endParaRPr>
          </a:p>
          <a:p>
            <a:pPr fontAlgn="base"/>
            <a:r>
              <a:rPr lang="pl-PL" sz="2000" b="1" dirty="0">
                <a:solidFill>
                  <a:schemeClr val="accent1"/>
                </a:solidFill>
                <a:latin typeface="Arial Black" panose="020B0A040201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USTAWA z dnia 7 września 1991 r. o systemie oświaty</a:t>
            </a:r>
            <a:r>
              <a:rPr lang="pl-PL" sz="2000" b="1" dirty="0">
                <a:solidFill>
                  <a:schemeClr val="accent1"/>
                </a:solidFill>
                <a:latin typeface="Arial Black" panose="020B0A04020102020204" pitchFamily="34" charset="0"/>
              </a:rPr>
              <a:t> </a:t>
            </a:r>
            <a:br>
              <a:rPr lang="pl-PL" sz="2000" b="1" dirty="0">
                <a:solidFill>
                  <a:schemeClr val="accent1"/>
                </a:solidFill>
                <a:latin typeface="Arial Black" panose="020B0A04020102020204" pitchFamily="34" charset="0"/>
              </a:rPr>
            </a:br>
            <a:r>
              <a:rPr lang="pl-PL" sz="2000" b="1" dirty="0">
                <a:solidFill>
                  <a:schemeClr val="accent1"/>
                </a:solidFill>
                <a:latin typeface="Arial Black" panose="020B0A04020102020204" pitchFamily="34" charset="0"/>
              </a:rPr>
              <a:t>(tekst jedn. Dz. U. 2021 poz. 1915 z </a:t>
            </a:r>
            <a:r>
              <a:rPr lang="pl-PL" sz="2000" b="1" dirty="0" err="1">
                <a:solidFill>
                  <a:schemeClr val="accent1"/>
                </a:solidFill>
                <a:latin typeface="Arial Black" panose="020B0A04020102020204" pitchFamily="34" charset="0"/>
              </a:rPr>
              <a:t>późn</a:t>
            </a:r>
            <a:r>
              <a:rPr lang="pl-PL" sz="2000" b="1" dirty="0">
                <a:solidFill>
                  <a:schemeClr val="accent1"/>
                </a:solidFill>
                <a:latin typeface="Arial Black" panose="020B0A04020102020204" pitchFamily="34" charset="0"/>
              </a:rPr>
              <a:t>. zm.),</a:t>
            </a:r>
            <a:endParaRPr lang="pl-PL" sz="2000" dirty="0">
              <a:solidFill>
                <a:schemeClr val="accent1"/>
              </a:solidFill>
              <a:latin typeface="Arial Black" panose="020B0A04020102020204" pitchFamily="34" charset="0"/>
            </a:endParaRPr>
          </a:p>
          <a:p>
            <a:pPr fontAlgn="base"/>
            <a:r>
              <a:rPr lang="pl-PL" sz="2000" dirty="0">
                <a:solidFill>
                  <a:schemeClr val="accent1"/>
                </a:solidFill>
                <a:latin typeface="Arial Black" panose="020B0A040201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USTAWA z dnia 26 stycznia 1982 r. </a:t>
            </a:r>
            <a:r>
              <a:rPr lang="pl-PL" sz="2000" b="1" dirty="0">
                <a:solidFill>
                  <a:schemeClr val="accent1"/>
                </a:solidFill>
                <a:latin typeface="Arial Black" panose="020B0A040201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Karta Nauczyciela</a:t>
            </a:r>
            <a:r>
              <a:rPr lang="pl-PL" sz="2000" b="1" dirty="0">
                <a:solidFill>
                  <a:schemeClr val="accent1"/>
                </a:solidFill>
                <a:latin typeface="Arial Black" panose="020B0A04020102020204" pitchFamily="34" charset="0"/>
              </a:rPr>
              <a:t> </a:t>
            </a:r>
            <a:r>
              <a:rPr lang="pl-PL" sz="2000" dirty="0">
                <a:solidFill>
                  <a:schemeClr val="accent1"/>
                </a:solidFill>
                <a:latin typeface="Arial Black" panose="020B0A04020102020204" pitchFamily="34" charset="0"/>
              </a:rPr>
              <a:t>(D</a:t>
            </a:r>
            <a:r>
              <a:rPr lang="pl-PL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</a:rPr>
              <a:t>z. U. z 2021 r. poz. 1762 z </a:t>
            </a:r>
            <a:r>
              <a:rPr lang="pl-PL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</a:rPr>
              <a:t>późn</a:t>
            </a:r>
            <a:r>
              <a:rPr lang="pl-PL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</a:rPr>
              <a:t>. zm.). </a:t>
            </a:r>
            <a:endParaRPr lang="pl-PL" sz="2000" dirty="0">
              <a:solidFill>
                <a:schemeClr val="accent1"/>
              </a:solidFill>
              <a:latin typeface="Arial Black" panose="020B0A04020102020204" pitchFamily="34" charset="0"/>
            </a:endParaRPr>
          </a:p>
          <a:p>
            <a:pPr marL="0" indent="0" fontAlgn="base">
              <a:buNone/>
            </a:pPr>
            <a:r>
              <a:rPr lang="pl-PL" dirty="0">
                <a:solidFill>
                  <a:schemeClr val="accent1"/>
                </a:solidFill>
              </a:rPr>
              <a:t> </a:t>
            </a:r>
          </a:p>
          <a:p>
            <a:endParaRPr lang="pl-PL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98DE833-0832-7E1F-B4F3-C97B45922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8151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B726C7B-86C1-4DBE-888F-2E352382A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>Program rządowy (5)</a:t>
            </a:r>
            <a:r>
              <a:rPr lang="pl-PL" dirty="0"/>
              <a:t/>
            </a:r>
            <a:br>
              <a:rPr lang="pl-PL" dirty="0"/>
            </a:br>
            <a:r>
              <a:rPr lang="pl-PL" b="1" dirty="0">
                <a:solidFill>
                  <a:schemeClr val="accent2">
                    <a:lumMod val="75000"/>
                  </a:schemeClr>
                </a:solidFill>
              </a:rPr>
              <a:t>Dydaktyczna inicjatywa doskonałości</a:t>
            </a:r>
            <a:endParaRPr lang="pl-PL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A8DA122-83DA-4C00-9F05-FA39AE33B3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484016"/>
          </a:xfrm>
        </p:spPr>
        <p:txBody>
          <a:bodyPr>
            <a:normAutofit/>
          </a:bodyPr>
          <a:lstStyle/>
          <a:p>
            <a:r>
              <a:rPr lang="pl-PL" b="1" dirty="0">
                <a:latin typeface="Arial Black" panose="020B0A04020102020204" pitchFamily="34" charset="0"/>
              </a:rPr>
              <a:t>15 uczelni otrzyma w 2023 r. 15 mln zł w ramach V edycji programu Ministra Edukacji i Nauki</a:t>
            </a:r>
          </a:p>
          <a:p>
            <a:r>
              <a:rPr lang="pl-PL" b="1" dirty="0">
                <a:latin typeface="Arial Black" panose="020B0A04020102020204" pitchFamily="34" charset="0"/>
              </a:rPr>
              <a:t>celem programu jest wsparcie publicznych uczelni zawodowych w doskonaleniu jakości kształcenia na kierunkach studiów o profilu </a:t>
            </a:r>
          </a:p>
          <a:p>
            <a:r>
              <a:rPr lang="pl-PL" b="1" dirty="0">
                <a:latin typeface="Arial Black" panose="020B0A04020102020204" pitchFamily="34" charset="0"/>
              </a:rPr>
              <a:t>praktycznym.</a:t>
            </a:r>
          </a:p>
          <a:p>
            <a:r>
              <a:rPr lang="pl-PL" b="1" dirty="0"/>
              <a:t>1 mln otrzymała Państwowa Wyższa Szkoła Techniczno-Ekonomiczna w Jarosławiu. </a:t>
            </a:r>
          </a:p>
          <a:p>
            <a:pPr marL="0" indent="0">
              <a:buNone/>
            </a:pPr>
            <a:endParaRPr lang="pl-PL" b="1" dirty="0"/>
          </a:p>
          <a:p>
            <a:pPr marL="0" indent="0" algn="r">
              <a:buNone/>
            </a:pPr>
            <a:r>
              <a:rPr lang="en-US" sz="1500" dirty="0">
                <a:latin typeface="Arial Black" panose="020B0A04020102020204" pitchFamily="34" charset="0"/>
              </a:rPr>
              <a:t>15 universities will receive PLN 15 million in 2023 under the 5th edition of the program of the Minister of Education and Science</a:t>
            </a:r>
          </a:p>
          <a:p>
            <a:pPr marL="0" indent="0" algn="r">
              <a:buNone/>
            </a:pPr>
            <a:r>
              <a:rPr lang="pl-PL" sz="1500" dirty="0">
                <a:latin typeface="Arial Black" panose="020B0A04020102020204" pitchFamily="34" charset="0"/>
              </a:rPr>
              <a:t>T</a:t>
            </a:r>
            <a:r>
              <a:rPr lang="en-US" sz="1500" dirty="0">
                <a:latin typeface="Arial Black" panose="020B0A04020102020204" pitchFamily="34" charset="0"/>
              </a:rPr>
              <a:t>he aim of the program is to support public vocational higher education institutions in improving the quality of education in the fields of study </a:t>
            </a:r>
            <a:r>
              <a:rPr lang="pl-PL" sz="1500" dirty="0">
                <a:latin typeface="Arial Black" panose="020B0A04020102020204" pitchFamily="34" charset="0"/>
              </a:rPr>
              <a:t/>
            </a:r>
            <a:br>
              <a:rPr lang="pl-PL" sz="1500" dirty="0">
                <a:latin typeface="Arial Black" panose="020B0A04020102020204" pitchFamily="34" charset="0"/>
              </a:rPr>
            </a:br>
            <a:r>
              <a:rPr lang="en-US" sz="1500" dirty="0">
                <a:latin typeface="Arial Black" panose="020B0A04020102020204" pitchFamily="34" charset="0"/>
              </a:rPr>
              <a:t>of the following profile</a:t>
            </a:r>
            <a:r>
              <a:rPr lang="pl-PL" sz="1500" dirty="0">
                <a:latin typeface="Arial Black" panose="020B0A04020102020204" pitchFamily="34" charset="0"/>
              </a:rPr>
              <a:t> </a:t>
            </a:r>
            <a:r>
              <a:rPr lang="en-US" sz="1500" dirty="0">
                <a:latin typeface="Arial Black" panose="020B0A04020102020204" pitchFamily="34" charset="0"/>
              </a:rPr>
              <a:t>practical.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15E772A-0657-01A5-2045-55D88DFD6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5766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7509A2B7-6BCB-4E8A-B369-B60AA989C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1856763"/>
          </a:xfrm>
        </p:spPr>
        <p:txBody>
          <a:bodyPr/>
          <a:lstStyle/>
          <a:p>
            <a:r>
              <a:rPr lang="pl-PL" b="1" dirty="0"/>
              <a:t>DZIĘKUJĘ ZA UWAGĘ</a:t>
            </a:r>
            <a:br>
              <a:rPr lang="pl-PL" b="1" dirty="0"/>
            </a:br>
            <a:r>
              <a:rPr lang="pl-PL" b="1" i="1" dirty="0"/>
              <a:t>Thank you </a:t>
            </a:r>
            <a:r>
              <a:rPr lang="pl-PL" b="1" dirty="0">
                <a:sym typeface="Wingdings" panose="05000000000000000000" pitchFamily="2" charset="2"/>
              </a:rPr>
              <a:t></a:t>
            </a:r>
            <a:endParaRPr lang="pl-PL" b="1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3514166C-882D-4AE2-99A7-4A485F7A40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89213" y="4627927"/>
            <a:ext cx="8915400" cy="1856763"/>
          </a:xfrm>
        </p:spPr>
        <p:txBody>
          <a:bodyPr>
            <a:noAutofit/>
          </a:bodyPr>
          <a:lstStyle/>
          <a:p>
            <a:r>
              <a:rPr lang="pl-PL" b="1" dirty="0">
                <a:solidFill>
                  <a:schemeClr val="tx1"/>
                </a:solidFill>
                <a:latin typeface="+mj-lt"/>
              </a:rPr>
              <a:t>dr Izabella Kust</a:t>
            </a:r>
          </a:p>
          <a:p>
            <a:r>
              <a:rPr lang="pl-PL" b="1" dirty="0">
                <a:solidFill>
                  <a:schemeClr val="tx1"/>
                </a:solidFill>
                <a:latin typeface="+mj-lt"/>
              </a:rPr>
              <a:t>Wydział Pedagogiki i Psychologii</a:t>
            </a:r>
          </a:p>
          <a:p>
            <a:r>
              <a:rPr lang="pl-PL" b="1" dirty="0">
                <a:solidFill>
                  <a:schemeClr val="tx1"/>
                </a:solidFill>
                <a:latin typeface="+mj-lt"/>
              </a:rPr>
              <a:t>Menedżerska Akademia Nauk Stosowanych</a:t>
            </a:r>
          </a:p>
          <a:p>
            <a:r>
              <a:rPr lang="pl-PL" b="1" dirty="0">
                <a:solidFill>
                  <a:schemeClr val="tx1"/>
                </a:solidFill>
                <a:latin typeface="+mj-lt"/>
              </a:rPr>
              <a:t>1. 06.2023 r.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92203C0-0CA8-899A-0531-C247B409C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850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C328D82-DDF9-6F9F-35B2-1E11C2A38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2804890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/>
              <a:t>Reforma systemu oświaty 2017 </a:t>
            </a:r>
            <a:br>
              <a:rPr lang="pl-PL" b="1" dirty="0"/>
            </a:br>
            <a:r>
              <a:rPr lang="pl-PL" b="1" dirty="0"/>
              <a:t>- podstawy prawne</a:t>
            </a:r>
            <a:br>
              <a:rPr lang="pl-PL" b="1" dirty="0"/>
            </a:br>
            <a:r>
              <a:rPr lang="pl-PL" b="1" dirty="0"/>
              <a:t/>
            </a:r>
            <a:br>
              <a:rPr lang="pl-PL" b="1" dirty="0"/>
            </a:br>
            <a:r>
              <a:rPr lang="en-US" b="1" dirty="0"/>
              <a:t>Reform of the education system 2017 </a:t>
            </a:r>
            <a:r>
              <a:rPr lang="pl-PL" b="1" dirty="0"/>
              <a:t/>
            </a:r>
            <a:br>
              <a:rPr lang="pl-PL" b="1" dirty="0"/>
            </a:br>
            <a:r>
              <a:rPr lang="en-US" b="1" dirty="0"/>
              <a:t>- legal basis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A0C2748-ED4C-E8B7-C181-6C2917D52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8171" y="3106330"/>
            <a:ext cx="9806441" cy="28048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 </a:t>
            </a:r>
          </a:p>
          <a:p>
            <a:pPr marL="0" indent="0">
              <a:buNone/>
            </a:pPr>
            <a:endParaRPr lang="pl-PL" b="1" dirty="0"/>
          </a:p>
          <a:p>
            <a:r>
              <a:rPr lang="pl-PL" sz="2000" dirty="0">
                <a:latin typeface="Arial Black" panose="020B0A04020102020204" pitchFamily="34" charset="0"/>
              </a:rPr>
              <a:t>Ustawa z dnia 14 grudnia 2016 r. – Prawo oświatowe </a:t>
            </a:r>
            <a:r>
              <a:rPr lang="pl-PL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(</a:t>
            </a:r>
            <a:r>
              <a:rPr lang="pl-PL" sz="2000" b="1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tekst jedn. Dz. U. z 2023 r. poz. 900),</a:t>
            </a:r>
            <a:r>
              <a:rPr lang="pl-PL" sz="2000" dirty="0">
                <a:latin typeface="Arial Black" panose="020B0A04020102020204" pitchFamily="34" charset="0"/>
              </a:rPr>
              <a:t/>
            </a:r>
            <a:br>
              <a:rPr lang="pl-PL" sz="2000" dirty="0">
                <a:latin typeface="Arial Black" panose="020B0A04020102020204" pitchFamily="34" charset="0"/>
              </a:rPr>
            </a:br>
            <a:r>
              <a:rPr lang="pl-PL" sz="2000" dirty="0">
                <a:latin typeface="Arial Black" panose="020B0A04020102020204" pitchFamily="34" charset="0"/>
              </a:rPr>
              <a:t>Ustawa z dnia 14 grudnia 2016 r. - Przepisy wprowadzające ustawę – Prawo oświatowe (Dz.U. 2017 poz. 60) 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63770B0-273E-AFE5-0447-EF96B6ABB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593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C38E7AD-5027-4A86-8511-6CD0F64CF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1682" y="471341"/>
            <a:ext cx="10795518" cy="525765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pl-PL" sz="2000" b="1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pl-PL" sz="2000" b="1" dirty="0">
                <a:latin typeface="Arial Black" panose="020B0A04020102020204" pitchFamily="34" charset="0"/>
              </a:rPr>
              <a:t>        Oświata</a:t>
            </a:r>
            <a:r>
              <a:rPr lang="pl-PL" sz="2000" dirty="0">
                <a:latin typeface="Arial Black" panose="020B0A04020102020204" pitchFamily="34" charset="0"/>
              </a:rPr>
              <a:t> w Polsce realizowana jest na podstawie:</a:t>
            </a:r>
          </a:p>
          <a:p>
            <a:pPr marL="0" indent="0">
              <a:buNone/>
            </a:pPr>
            <a:endParaRPr lang="pl-PL" sz="2000" dirty="0">
              <a:latin typeface="Arial Black" panose="020B0A04020102020204" pitchFamily="34" charset="0"/>
            </a:endParaRPr>
          </a:p>
          <a:p>
            <a:r>
              <a:rPr lang="pl-PL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Konstytucji Rzeczypospolitej Polskiej </a:t>
            </a:r>
          </a:p>
          <a:p>
            <a:r>
              <a:rPr lang="pl-PL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Powszechnej Deklaracji Praw Człowieka, </a:t>
            </a:r>
          </a:p>
          <a:p>
            <a:r>
              <a:rPr lang="pl-PL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Międzynarodowego Paktu Praw Obywatelskich i Politycznych </a:t>
            </a:r>
          </a:p>
          <a:p>
            <a:r>
              <a:rPr lang="pl-PL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Konwencji o Prawach Dziecka</a:t>
            </a:r>
          </a:p>
          <a:p>
            <a:endParaRPr lang="pl-PL" sz="2000" b="1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marL="0" indent="0" algn="r">
              <a:buNone/>
            </a:pPr>
            <a:r>
              <a:rPr lang="en-US" b="1" dirty="0">
                <a:solidFill>
                  <a:schemeClr val="tx1"/>
                </a:solidFill>
              </a:rPr>
              <a:t>Education in Poland is carried out on the basis of:</a:t>
            </a:r>
          </a:p>
          <a:p>
            <a:pPr marL="0" indent="0" algn="r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 marL="0" indent="0" algn="r">
              <a:buNone/>
            </a:pPr>
            <a:r>
              <a:rPr lang="en-US" b="1" dirty="0">
                <a:solidFill>
                  <a:schemeClr val="tx1"/>
                </a:solidFill>
              </a:rPr>
              <a:t>the Constitution of the Republic of Poland</a:t>
            </a:r>
          </a:p>
          <a:p>
            <a:pPr marL="0" indent="0" algn="r">
              <a:buNone/>
            </a:pPr>
            <a:r>
              <a:rPr lang="en-US" b="1" dirty="0">
                <a:solidFill>
                  <a:schemeClr val="tx1"/>
                </a:solidFill>
              </a:rPr>
              <a:t>Universal Declaration of Human Rights,</a:t>
            </a:r>
          </a:p>
          <a:p>
            <a:pPr marL="0" indent="0" algn="r">
              <a:buNone/>
            </a:pPr>
            <a:r>
              <a:rPr lang="en-US" b="1" dirty="0">
                <a:solidFill>
                  <a:schemeClr val="tx1"/>
                </a:solidFill>
              </a:rPr>
              <a:t>International Covenant on Civil and Political Rights</a:t>
            </a:r>
          </a:p>
          <a:p>
            <a:pPr marL="0" indent="0" algn="r">
              <a:buNone/>
            </a:pPr>
            <a:r>
              <a:rPr lang="en-US" b="1" dirty="0">
                <a:solidFill>
                  <a:schemeClr val="tx1"/>
                </a:solidFill>
              </a:rPr>
              <a:t>Convention on the Rights of the Child</a:t>
            </a:r>
            <a:endParaRPr lang="pl-PL" b="1" dirty="0">
              <a:solidFill>
                <a:schemeClr val="tx1"/>
              </a:solidFill>
            </a:endParaRPr>
          </a:p>
          <a:p>
            <a:endParaRPr lang="pl-PL" b="1" dirty="0">
              <a:solidFill>
                <a:schemeClr val="tx1"/>
              </a:solidFill>
            </a:endParaRPr>
          </a:p>
          <a:p>
            <a:endParaRPr lang="pl-PL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E842D0E-A32D-4B6C-21BD-628FA4057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694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33585D0-9A61-42FE-BD6B-A38D29450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5996" y="414779"/>
            <a:ext cx="9958616" cy="6321923"/>
          </a:xfrm>
        </p:spPr>
        <p:txBody>
          <a:bodyPr>
            <a:normAutofit lnSpcReduction="10000"/>
          </a:bodyPr>
          <a:lstStyle/>
          <a:p>
            <a:pPr fontAlgn="base"/>
            <a:r>
              <a:rPr lang="pl-PL" sz="1600" b="1" dirty="0">
                <a:solidFill>
                  <a:schemeClr val="accent1"/>
                </a:solidFill>
                <a:latin typeface="Arial Black" panose="020B0A04020102020204" pitchFamily="34" charset="0"/>
              </a:rPr>
              <a:t>Reforma edukacji to m.in.:</a:t>
            </a:r>
          </a:p>
          <a:p>
            <a:pPr fontAlgn="base"/>
            <a:r>
              <a:rPr lang="pl-PL" sz="1600" b="1" dirty="0">
                <a:solidFill>
                  <a:schemeClr val="accent1"/>
                </a:solidFill>
                <a:latin typeface="Arial Black" panose="020B0A04020102020204" pitchFamily="34" charset="0"/>
              </a:rPr>
              <a:t>wprowadzenie 8-letniej szkoły podstawowej, 4-letniego liceum i 5-letniego technikum, </a:t>
            </a:r>
            <a:r>
              <a:rPr lang="pl-PL" sz="1600" dirty="0">
                <a:solidFill>
                  <a:schemeClr val="accent1"/>
                </a:solidFill>
                <a:latin typeface="Arial Black" panose="020B0A04020102020204" pitchFamily="34" charset="0"/>
              </a:rPr>
              <a:t> [wydłużenie czasu nauki],</a:t>
            </a:r>
          </a:p>
          <a:p>
            <a:pPr fontAlgn="base"/>
            <a:r>
              <a:rPr lang="pl-PL" sz="1600" b="1" dirty="0">
                <a:solidFill>
                  <a:schemeClr val="accent1"/>
                </a:solidFill>
                <a:latin typeface="Arial Black" panose="020B0A04020102020204" pitchFamily="34" charset="0"/>
              </a:rPr>
              <a:t>zmiany w szkolnictwie zawodowym: zapewnienie drożności kształcenia, ze szkół zawodowych do technikum, </a:t>
            </a:r>
          </a:p>
          <a:p>
            <a:pPr fontAlgn="base"/>
            <a:r>
              <a:rPr lang="pl-PL" sz="1600" dirty="0">
                <a:solidFill>
                  <a:schemeClr val="accent1"/>
                </a:solidFill>
                <a:latin typeface="Arial Black" panose="020B0A04020102020204" pitchFamily="34" charset="0"/>
              </a:rPr>
              <a:t>zwiększenie godzin na </a:t>
            </a:r>
            <a:r>
              <a:rPr lang="pl-PL" sz="1600" b="1" dirty="0">
                <a:solidFill>
                  <a:schemeClr val="accent1"/>
                </a:solidFill>
                <a:latin typeface="Arial Black" panose="020B0A04020102020204" pitchFamily="34" charset="0"/>
              </a:rPr>
              <a:t>naukę języków obcych, informatykę, zajęć z programowania już od najmłodszych lat, z historii, przywrócenie kanonu lektur</a:t>
            </a:r>
            <a:r>
              <a:rPr lang="pl-PL" sz="1600" dirty="0">
                <a:solidFill>
                  <a:schemeClr val="accent1"/>
                </a:solidFill>
                <a:latin typeface="Arial Black" panose="020B0A04020102020204" pitchFamily="34" charset="0"/>
              </a:rPr>
              <a:t>. </a:t>
            </a:r>
          </a:p>
          <a:p>
            <a:pPr fontAlgn="base"/>
            <a:r>
              <a:rPr lang="pl-PL" sz="1600" dirty="0">
                <a:solidFill>
                  <a:schemeClr val="accent1"/>
                </a:solidFill>
                <a:latin typeface="Arial Black" panose="020B0A04020102020204" pitchFamily="34" charset="0"/>
              </a:rPr>
              <a:t>egzaminy zewnętrzne: ósmoklasisty, maturalny, egzaminy potwierdzające kwalifikacje w zawodzie  </a:t>
            </a:r>
            <a:r>
              <a:rPr lang="pl-PL" sz="1600" b="1" dirty="0">
                <a:solidFill>
                  <a:schemeClr val="accent1"/>
                </a:solidFill>
                <a:latin typeface="Arial Black" panose="020B0A04020102020204" pitchFamily="34" charset="0"/>
              </a:rPr>
              <a:t>[ograniczenie do dwóch kwalifikacji],  </a:t>
            </a:r>
            <a:endParaRPr lang="pl-PL" sz="1600" dirty="0">
              <a:solidFill>
                <a:schemeClr val="accent1"/>
              </a:solidFill>
              <a:latin typeface="Arial Black" panose="020B0A04020102020204" pitchFamily="34" charset="0"/>
            </a:endParaRPr>
          </a:p>
          <a:p>
            <a:pPr fontAlgn="base"/>
            <a:r>
              <a:rPr lang="pl-PL" sz="1600" dirty="0">
                <a:solidFill>
                  <a:schemeClr val="accent1"/>
                </a:solidFill>
                <a:latin typeface="Arial Black" panose="020B0A04020102020204" pitchFamily="34" charset="0"/>
              </a:rPr>
              <a:t>podwyżki dla nauczycieli [od 2018 r.]</a:t>
            </a:r>
          </a:p>
          <a:p>
            <a:pPr marL="0" indent="0" algn="r">
              <a:buNone/>
            </a:pPr>
            <a:r>
              <a:rPr lang="en-US" u="sng" dirty="0"/>
              <a:t>Education reform includes</a:t>
            </a:r>
            <a:r>
              <a:rPr lang="en-US" dirty="0"/>
              <a:t>:</a:t>
            </a:r>
          </a:p>
          <a:p>
            <a:pPr marL="0" indent="0" algn="r">
              <a:buNone/>
            </a:pPr>
            <a:r>
              <a:rPr lang="pl-PL" dirty="0"/>
              <a:t>- </a:t>
            </a:r>
            <a:r>
              <a:rPr lang="en-US" dirty="0"/>
              <a:t>introducing an 8-year primary school, a 4-year high school and a 5-year technical school, [extending the duration of education],</a:t>
            </a:r>
          </a:p>
          <a:p>
            <a:pPr marL="0" indent="0" algn="r">
              <a:buNone/>
            </a:pPr>
            <a:r>
              <a:rPr lang="pl-PL" dirty="0"/>
              <a:t>- </a:t>
            </a:r>
            <a:r>
              <a:rPr lang="en-US" dirty="0"/>
              <a:t>changes in vocational education: ensuring the permeability of education, from vocational schools to technical secondary schools,</a:t>
            </a:r>
          </a:p>
          <a:p>
            <a:pPr marL="0" indent="0" algn="r">
              <a:buNone/>
            </a:pPr>
            <a:r>
              <a:rPr lang="pl-PL" dirty="0"/>
              <a:t>- </a:t>
            </a:r>
            <a:r>
              <a:rPr lang="en-US" dirty="0"/>
              <a:t>increasing hours for learning foreign languages, computer science, programming classes from an early age, history, restoring the canon of reading.</a:t>
            </a:r>
          </a:p>
          <a:p>
            <a:pPr marL="0" indent="0" algn="r">
              <a:buNone/>
            </a:pPr>
            <a:r>
              <a:rPr lang="pl-PL" dirty="0"/>
              <a:t>- </a:t>
            </a:r>
            <a:r>
              <a:rPr lang="en-US" dirty="0"/>
              <a:t>external exams: eighth graders, </a:t>
            </a:r>
            <a:r>
              <a:rPr lang="pl-PL" dirty="0"/>
              <a:t>M</a:t>
            </a:r>
            <a:r>
              <a:rPr lang="en-US" dirty="0" err="1"/>
              <a:t>atura</a:t>
            </a:r>
            <a:r>
              <a:rPr lang="en-US" dirty="0"/>
              <a:t> exams, exams confirming professional qualifications [limited to two qualifications],</a:t>
            </a:r>
          </a:p>
          <a:p>
            <a:pPr marL="0" indent="0" algn="r">
              <a:buNone/>
            </a:pPr>
            <a:r>
              <a:rPr lang="en-US" dirty="0"/>
              <a:t>raises for teachers [from 2018]</a:t>
            </a:r>
            <a:endParaRPr lang="pl-PL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762004A-6ED6-1959-12D3-45552AC06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162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ymbol zastępczy zawartości 4" descr="Obraz zawierający tekst, zrzut ekranu, Czcionka&#10;&#10;Opis wygenerowany automatycznie">
            <a:extLst>
              <a:ext uri="{FF2B5EF4-FFF2-40B4-BE49-F238E27FC236}">
                <a16:creationId xmlns:a16="http://schemas.microsoft.com/office/drawing/2014/main" id="{F817BAC7-63CC-F6B9-931A-1B6FD9D984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8130" y="308114"/>
            <a:ext cx="9144000" cy="6003234"/>
          </a:xfrm>
        </p:spPr>
      </p:pic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FEA4793-ACEC-37B8-E69A-EF715BC62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236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D300B2-5D12-58CC-2884-D84B69236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1578" y="624110"/>
            <a:ext cx="10348609" cy="1652559"/>
          </a:xfrm>
        </p:spPr>
        <p:txBody>
          <a:bodyPr>
            <a:normAutofit/>
          </a:bodyPr>
          <a:lstStyle/>
          <a:p>
            <a:pPr algn="ctr"/>
            <a:r>
              <a:rPr lang="pl-PL" sz="2800" dirty="0">
                <a:latin typeface="Arial Black" panose="020B0A04020102020204" pitchFamily="34" charset="0"/>
              </a:rPr>
              <a:t>Edukacja domowa </a:t>
            </a:r>
            <a:br>
              <a:rPr lang="pl-PL" sz="2800" dirty="0">
                <a:latin typeface="Arial Black" panose="020B0A04020102020204" pitchFamily="34" charset="0"/>
              </a:rPr>
            </a:br>
            <a:r>
              <a:rPr lang="pl-PL" sz="2800" dirty="0">
                <a:effectLst/>
                <a:latin typeface="Arial Black" panose="020B0A04020102020204" pitchFamily="34" charset="0"/>
              </a:rPr>
              <a:t>Art. 37. ust. 1.</a:t>
            </a:r>
            <a:r>
              <a:rPr lang="pl-PL" sz="2800" b="1" dirty="0">
                <a:latin typeface="Arial Black" panose="020B0A04020102020204" pitchFamily="34" charset="0"/>
              </a:rPr>
              <a:t> USTAWA z dnia 14 grudnia 2016 r. Prawo oświatowe (</a:t>
            </a:r>
            <a:r>
              <a:rPr lang="pl-PL" sz="2800" b="1" dirty="0" err="1">
                <a:latin typeface="Arial Black" panose="020B0A04020102020204" pitchFamily="34" charset="0"/>
              </a:rPr>
              <a:t>t.j</a:t>
            </a:r>
            <a:r>
              <a:rPr lang="pl-PL" sz="2800" b="1" dirty="0">
                <a:latin typeface="Arial Black" panose="020B0A04020102020204" pitchFamily="34" charset="0"/>
              </a:rPr>
              <a:t>. Dz. U. z 2023 r. poz. 900) </a:t>
            </a:r>
            <a:endParaRPr lang="pl-PL" sz="2800" dirty="0">
              <a:latin typeface="Arial Black" panose="020B0A0402010202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04B4E86-843E-ADCA-9542-709F41F1C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1641" y="2276668"/>
            <a:ext cx="10049036" cy="4189445"/>
          </a:xfrm>
        </p:spPr>
        <p:txBody>
          <a:bodyPr>
            <a:normAutofit fontScale="85000" lnSpcReduction="20000"/>
          </a:bodyPr>
          <a:lstStyle/>
          <a:p>
            <a:r>
              <a:rPr lang="pl-PL" dirty="0">
                <a:effectLst/>
                <a:latin typeface="Times New Roman" panose="02020603050405020304" pitchFamily="18" charset="0"/>
              </a:rPr>
              <a:t>Art. 37. 1. Na wniosek rodziców dyrektor odpowiednio publicznego lub niepublicznego przedszkola, szkoły podstawowej i szkoły ponadpodstawowej, do której dziecko zostało przyjęte, może zezwolić, w drodze decyzji, na spełnianie przez dziecko odpowiednio obowiązku, poza przedszkolem, oddziałem przedszkolnym w szkole podstawowej lub inną formą wychowania przedszkolnego i obowiązku szkolnego lub obowiązku nauki poza szkołą.</a:t>
            </a:r>
          </a:p>
          <a:p>
            <a:r>
              <a:rPr lang="pl-PL" sz="2000" b="1" dirty="0">
                <a:latin typeface="Arial Black" panose="020B0A04020102020204" pitchFamily="34" charset="0"/>
              </a:rPr>
              <a:t>warunek m.in. realizacja podstawy programowej,</a:t>
            </a:r>
          </a:p>
          <a:p>
            <a:r>
              <a:rPr lang="pl-PL" sz="2000" dirty="0">
                <a:effectLst/>
                <a:latin typeface="Arial Black" panose="020B0A04020102020204" pitchFamily="34" charset="0"/>
              </a:rPr>
              <a:t>zobowiązanie rodziców do przystępowania </a:t>
            </a:r>
            <a:r>
              <a:rPr lang="pl-PL" sz="2000" dirty="0">
                <a:latin typeface="Arial Black" panose="020B0A04020102020204" pitchFamily="34" charset="0"/>
              </a:rPr>
              <a:t>przez dziecko w </a:t>
            </a:r>
            <a:r>
              <a:rPr lang="pl-PL" sz="2000" dirty="0">
                <a:effectLst/>
                <a:latin typeface="Arial Black" panose="020B0A04020102020204" pitchFamily="34" charset="0"/>
              </a:rPr>
              <a:t>każdym roku szkolnym do rocznych egzaminów klasyfikacyjnych.</a:t>
            </a:r>
          </a:p>
          <a:p>
            <a:pPr marL="0" indent="0">
              <a:buNone/>
            </a:pPr>
            <a:endParaRPr lang="pl-PL" sz="2000" dirty="0">
              <a:effectLst/>
              <a:latin typeface="Arial Black" panose="020B0A04020102020204" pitchFamily="34" charset="0"/>
            </a:endParaRPr>
          </a:p>
          <a:p>
            <a:pPr marL="0" indent="0" algn="r">
              <a:buNone/>
            </a:pPr>
            <a:r>
              <a:rPr lang="en-US" sz="2000" dirty="0">
                <a:latin typeface="+mj-lt"/>
              </a:rPr>
              <a:t>Article 37. 1. At the request of the parents, the director of a public or private kindergarten, primary school and secondary school, respectively, to which the child has been admitted, may authorize, by way of a decision, for the child to fulfill the obligation, respectively, outside the kindergarten, pre-school branch in a primary school or other form of pre-school education and compulsory schooling or compulsory education outside school.</a:t>
            </a:r>
          </a:p>
          <a:p>
            <a:pPr marL="0" indent="0" algn="r">
              <a:buNone/>
            </a:pPr>
            <a:r>
              <a:rPr lang="pl-PL" sz="2000" dirty="0">
                <a:latin typeface="+mj-lt"/>
              </a:rPr>
              <a:t>- </a:t>
            </a:r>
            <a:r>
              <a:rPr lang="en-US" sz="2000" dirty="0">
                <a:latin typeface="+mj-lt"/>
              </a:rPr>
              <a:t>condition, among others implementation of the </a:t>
            </a:r>
            <a:r>
              <a:rPr lang="en-US" sz="2000" b="1" dirty="0">
                <a:latin typeface="+mj-lt"/>
              </a:rPr>
              <a:t>core curriculum</a:t>
            </a:r>
            <a:r>
              <a:rPr lang="en-US" sz="2000" dirty="0">
                <a:latin typeface="+mj-lt"/>
              </a:rPr>
              <a:t>,</a:t>
            </a:r>
          </a:p>
          <a:p>
            <a:pPr marL="0" indent="0" algn="r">
              <a:buNone/>
            </a:pPr>
            <a:r>
              <a:rPr lang="pl-PL" sz="2000" dirty="0">
                <a:latin typeface="+mj-lt"/>
              </a:rPr>
              <a:t>- </a:t>
            </a:r>
            <a:r>
              <a:rPr lang="en-US" sz="2000" dirty="0">
                <a:latin typeface="+mj-lt"/>
              </a:rPr>
              <a:t>obliging parents to take their child's </a:t>
            </a:r>
            <a:r>
              <a:rPr lang="en-US" sz="2000" b="1" dirty="0">
                <a:latin typeface="+mj-lt"/>
              </a:rPr>
              <a:t>annual classification exams </a:t>
            </a:r>
            <a:r>
              <a:rPr lang="en-US" sz="2000" dirty="0">
                <a:latin typeface="+mj-lt"/>
              </a:rPr>
              <a:t>every school year.</a:t>
            </a:r>
            <a:endParaRPr lang="pl-PL" sz="2000" dirty="0">
              <a:latin typeface="+mj-lt"/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21F7BC1-2FFC-9DBE-AA92-56721977E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329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3CFC278-08C2-4FC6-8D27-DDB706173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4" y="177282"/>
            <a:ext cx="8911687" cy="975625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>
                <a:latin typeface="Arial Black" panose="020B0A04020102020204" pitchFamily="34" charset="0"/>
              </a:rPr>
              <a:t>Szkoły resortowe.</a:t>
            </a:r>
            <a:br>
              <a:rPr lang="pl-PL" b="1" dirty="0">
                <a:latin typeface="Arial Black" panose="020B0A04020102020204" pitchFamily="34" charset="0"/>
              </a:rPr>
            </a:br>
            <a:r>
              <a:rPr lang="pl-PL" dirty="0">
                <a:solidFill>
                  <a:schemeClr val="tx1"/>
                </a:solidFill>
                <a:latin typeface="Arial Black" panose="020B0A04020102020204" pitchFamily="34" charset="0"/>
              </a:rPr>
              <a:t>Minister właściwy do spraw: </a:t>
            </a:r>
            <a:r>
              <a:rPr lang="pl-PL" dirty="0">
                <a:solidFill>
                  <a:schemeClr val="accent1"/>
                </a:solidFill>
                <a:latin typeface="Arial Black" panose="020B0A04020102020204" pitchFamily="34" charset="0"/>
              </a:rPr>
              <a:t/>
            </a:r>
            <a:br>
              <a:rPr lang="pl-PL" dirty="0">
                <a:solidFill>
                  <a:schemeClr val="accent1"/>
                </a:solidFill>
                <a:latin typeface="Arial Black" panose="020B0A04020102020204" pitchFamily="34" charset="0"/>
              </a:rPr>
            </a:br>
            <a:endParaRPr lang="pl-PL" b="1" dirty="0">
              <a:latin typeface="Arial Black" panose="020B0A0402010202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970CD10-6B7B-4231-8E88-A087589E38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7389" y="1296955"/>
            <a:ext cx="5844039" cy="5226393"/>
          </a:xfrm>
        </p:spPr>
        <p:txBody>
          <a:bodyPr>
            <a:normAutofit fontScale="40000" lnSpcReduction="20000"/>
          </a:bodyPr>
          <a:lstStyle/>
          <a:p>
            <a:endParaRPr lang="pl-PL" sz="4200" dirty="0">
              <a:solidFill>
                <a:schemeClr val="accent1"/>
              </a:solidFill>
              <a:latin typeface="Arial Black" panose="020B0A04020102020204" pitchFamily="34" charset="0"/>
            </a:endParaRPr>
          </a:p>
          <a:p>
            <a:r>
              <a:rPr lang="pl-PL" sz="3000" dirty="0">
                <a:solidFill>
                  <a:schemeClr val="accent1"/>
                </a:solidFill>
                <a:latin typeface="Arial Black" panose="020B0A04020102020204" pitchFamily="34" charset="0"/>
              </a:rPr>
              <a:t>kultury i ochrony dziedzictwa narodowego zakłada </a:t>
            </a:r>
            <a:br>
              <a:rPr lang="pl-PL" sz="3000" dirty="0">
                <a:solidFill>
                  <a:schemeClr val="accent1"/>
                </a:solidFill>
                <a:latin typeface="Arial Black" panose="020B0A04020102020204" pitchFamily="34" charset="0"/>
              </a:rPr>
            </a:br>
            <a:r>
              <a:rPr lang="pl-PL" sz="3000" dirty="0">
                <a:latin typeface="Arial Black" panose="020B0A04020102020204" pitchFamily="34" charset="0"/>
              </a:rPr>
              <a:t>i prowadzi publiczne </a:t>
            </a:r>
            <a:r>
              <a:rPr lang="pl-PL" sz="3000" dirty="0">
                <a:solidFill>
                  <a:schemeClr val="accent1"/>
                </a:solidFill>
                <a:latin typeface="Arial Black" panose="020B0A04020102020204" pitchFamily="34" charset="0"/>
              </a:rPr>
              <a:t>szkoły artystyczne </a:t>
            </a:r>
            <a:br>
              <a:rPr lang="pl-PL" sz="3000" dirty="0">
                <a:solidFill>
                  <a:schemeClr val="accent1"/>
                </a:solidFill>
                <a:latin typeface="Arial Black" panose="020B0A04020102020204" pitchFamily="34" charset="0"/>
              </a:rPr>
            </a:br>
            <a:r>
              <a:rPr lang="pl-PL" sz="3000" dirty="0">
                <a:solidFill>
                  <a:schemeClr val="accent1"/>
                </a:solidFill>
                <a:latin typeface="Arial Black" panose="020B0A04020102020204" pitchFamily="34" charset="0"/>
              </a:rPr>
              <a:t>i placówki doskonalenia nauczycieli</a:t>
            </a:r>
            <a:r>
              <a:rPr lang="pl-PL" sz="3000" dirty="0">
                <a:latin typeface="Arial Black" panose="020B0A04020102020204" pitchFamily="34" charset="0"/>
              </a:rPr>
              <a:t>,</a:t>
            </a:r>
          </a:p>
          <a:p>
            <a:r>
              <a:rPr lang="pl-PL" sz="3000" dirty="0">
                <a:solidFill>
                  <a:schemeClr val="accent1"/>
                </a:solidFill>
                <a:latin typeface="Arial Black" panose="020B0A04020102020204" pitchFamily="34" charset="0"/>
              </a:rPr>
              <a:t>rolnictwa </a:t>
            </a:r>
            <a:r>
              <a:rPr lang="pl-PL" sz="3000" dirty="0">
                <a:latin typeface="Arial Black" panose="020B0A04020102020204" pitchFamily="34" charset="0"/>
              </a:rPr>
              <a:t>może zakładać i prowadzić </a:t>
            </a:r>
            <a:r>
              <a:rPr lang="pl-PL" sz="3000" dirty="0">
                <a:solidFill>
                  <a:schemeClr val="accent1"/>
                </a:solidFill>
                <a:latin typeface="Arial Black" panose="020B0A04020102020204" pitchFamily="34" charset="0"/>
              </a:rPr>
              <a:t>szkoły rolnicze i placówki doskonalenia nauczycieli przedmiotów zawodowych,</a:t>
            </a:r>
          </a:p>
          <a:p>
            <a:r>
              <a:rPr lang="pl-PL" sz="3000" dirty="0">
                <a:solidFill>
                  <a:schemeClr val="accent1"/>
                </a:solidFill>
                <a:latin typeface="Arial Black" panose="020B0A04020102020204" pitchFamily="34" charset="0"/>
              </a:rPr>
              <a:t>środowiska </a:t>
            </a:r>
            <a:r>
              <a:rPr lang="pl-PL" sz="3000" dirty="0">
                <a:latin typeface="Arial Black" panose="020B0A04020102020204" pitchFamily="34" charset="0"/>
              </a:rPr>
              <a:t>może zakładać i prowadzić publiczne </a:t>
            </a:r>
            <a:r>
              <a:rPr lang="pl-PL" sz="3000" dirty="0">
                <a:solidFill>
                  <a:schemeClr val="accent1"/>
                </a:solidFill>
                <a:latin typeface="Arial Black" panose="020B0A04020102020204" pitchFamily="34" charset="0"/>
              </a:rPr>
              <a:t>szkoły leśne,</a:t>
            </a:r>
          </a:p>
          <a:p>
            <a:r>
              <a:rPr lang="pl-PL" sz="3000" b="1" dirty="0">
                <a:solidFill>
                  <a:schemeClr val="accent1"/>
                </a:solidFill>
                <a:latin typeface="Arial Black" panose="020B0A04020102020204" pitchFamily="34" charset="0"/>
              </a:rPr>
              <a:t>gospodarki morskiej  </a:t>
            </a:r>
            <a:r>
              <a:rPr lang="pl-PL" sz="3000" dirty="0">
                <a:latin typeface="Arial Black" panose="020B0A04020102020204" pitchFamily="34" charset="0"/>
              </a:rPr>
              <a:t>może zakładać </a:t>
            </a:r>
            <a:br>
              <a:rPr lang="pl-PL" sz="3000" dirty="0">
                <a:latin typeface="Arial Black" panose="020B0A04020102020204" pitchFamily="34" charset="0"/>
              </a:rPr>
            </a:br>
            <a:r>
              <a:rPr lang="pl-PL" sz="3000" dirty="0">
                <a:latin typeface="Arial Black" panose="020B0A04020102020204" pitchFamily="34" charset="0"/>
              </a:rPr>
              <a:t>i prowadzić publiczne </a:t>
            </a:r>
            <a:r>
              <a:rPr lang="pl-PL" sz="3000" dirty="0">
                <a:solidFill>
                  <a:schemeClr val="accent1"/>
                </a:solidFill>
                <a:latin typeface="Arial Black" panose="020B0A04020102020204" pitchFamily="34" charset="0"/>
              </a:rPr>
              <a:t>szkoły morskie. </a:t>
            </a:r>
          </a:p>
          <a:p>
            <a:r>
              <a:rPr lang="pl-PL" sz="3000" b="1" dirty="0">
                <a:solidFill>
                  <a:schemeClr val="accent1"/>
                </a:solidFill>
                <a:latin typeface="Arial Black" panose="020B0A04020102020204" pitchFamily="34" charset="0"/>
              </a:rPr>
              <a:t>żeglugi śródlądowej </a:t>
            </a:r>
            <a:r>
              <a:rPr lang="pl-PL" sz="3000" b="1" dirty="0">
                <a:latin typeface="Arial Black" panose="020B0A04020102020204" pitchFamily="34" charset="0"/>
              </a:rPr>
              <a:t>może zakładać </a:t>
            </a:r>
            <a:br>
              <a:rPr lang="pl-PL" sz="3000" b="1" dirty="0">
                <a:latin typeface="Arial Black" panose="020B0A04020102020204" pitchFamily="34" charset="0"/>
              </a:rPr>
            </a:br>
            <a:r>
              <a:rPr lang="pl-PL" sz="3000" b="1" dirty="0">
                <a:latin typeface="Arial Black" panose="020B0A04020102020204" pitchFamily="34" charset="0"/>
              </a:rPr>
              <a:t>i prowadzić publiczne </a:t>
            </a:r>
            <a:r>
              <a:rPr lang="pl-PL" sz="3000" b="1" dirty="0">
                <a:solidFill>
                  <a:schemeClr val="accent1"/>
                </a:solidFill>
                <a:latin typeface="Arial Black" panose="020B0A04020102020204" pitchFamily="34" charset="0"/>
              </a:rPr>
              <a:t>szkoły żeglugi śródlądowej, </a:t>
            </a:r>
          </a:p>
          <a:p>
            <a:r>
              <a:rPr lang="pl-PL" sz="3000" b="1" dirty="0">
                <a:solidFill>
                  <a:schemeClr val="accent1"/>
                </a:solidFill>
                <a:latin typeface="Arial Black" panose="020B0A04020102020204" pitchFamily="34" charset="0"/>
              </a:rPr>
              <a:t>rybołówstwa </a:t>
            </a:r>
            <a:r>
              <a:rPr lang="pl-PL" sz="3000" b="1" dirty="0">
                <a:latin typeface="Arial Black" panose="020B0A04020102020204" pitchFamily="34" charset="0"/>
              </a:rPr>
              <a:t>może zakładać i prowadzić publiczne </a:t>
            </a:r>
            <a:r>
              <a:rPr lang="pl-PL" sz="3000" b="1" dirty="0">
                <a:solidFill>
                  <a:schemeClr val="accent1"/>
                </a:solidFill>
                <a:latin typeface="Arial Black" panose="020B0A04020102020204" pitchFamily="34" charset="0"/>
              </a:rPr>
              <a:t>szkoły rybołówstwa, </a:t>
            </a:r>
          </a:p>
          <a:p>
            <a:pPr marL="0" indent="0">
              <a:buNone/>
            </a:pPr>
            <a:endParaRPr lang="pl-PL" sz="3000" b="1" dirty="0">
              <a:solidFill>
                <a:schemeClr val="accent1"/>
              </a:solidFill>
              <a:latin typeface="Arial Black" panose="020B0A04020102020204" pitchFamily="34" charset="0"/>
            </a:endParaRPr>
          </a:p>
          <a:p>
            <a:pPr marL="0" indent="0" algn="r">
              <a:buNone/>
            </a:pPr>
            <a:r>
              <a:rPr lang="pl-PL" sz="3000" dirty="0">
                <a:solidFill>
                  <a:schemeClr val="tx1"/>
                </a:solidFill>
                <a:latin typeface="Arial Black" panose="020B0A04020102020204" pitchFamily="34" charset="0"/>
              </a:rPr>
              <a:t>Min. of C</a:t>
            </a:r>
            <a:r>
              <a:rPr lang="en-US" sz="3000" dirty="0" err="1">
                <a:solidFill>
                  <a:schemeClr val="tx1"/>
                </a:solidFill>
                <a:latin typeface="Arial Black" panose="020B0A04020102020204" pitchFamily="34" charset="0"/>
              </a:rPr>
              <a:t>ulture</a:t>
            </a:r>
            <a:r>
              <a:rPr lang="en-US" sz="3000" dirty="0">
                <a:solidFill>
                  <a:schemeClr val="tx1"/>
                </a:solidFill>
                <a:latin typeface="Arial Black" panose="020B0A04020102020204" pitchFamily="34" charset="0"/>
              </a:rPr>
              <a:t> and protection of national heritage establishes and runs public art schools and teacher training institutions,</a:t>
            </a:r>
          </a:p>
          <a:p>
            <a:pPr marL="0" indent="0" algn="r">
              <a:buNone/>
            </a:pPr>
            <a:r>
              <a:rPr lang="pl-PL" sz="3000" dirty="0">
                <a:solidFill>
                  <a:schemeClr val="tx1"/>
                </a:solidFill>
                <a:latin typeface="Arial Black" panose="020B0A04020102020204" pitchFamily="34" charset="0"/>
              </a:rPr>
              <a:t>Min. of</a:t>
            </a:r>
            <a:r>
              <a:rPr lang="en-US" sz="3000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pl-PL" sz="3000" dirty="0">
                <a:solidFill>
                  <a:schemeClr val="tx1"/>
                </a:solidFill>
                <a:latin typeface="Arial Black" panose="020B0A04020102020204" pitchFamily="34" charset="0"/>
              </a:rPr>
              <a:t>A</a:t>
            </a:r>
            <a:r>
              <a:rPr lang="en-US" sz="3000" dirty="0" err="1">
                <a:solidFill>
                  <a:schemeClr val="tx1"/>
                </a:solidFill>
                <a:latin typeface="Arial Black" panose="020B0A04020102020204" pitchFamily="34" charset="0"/>
              </a:rPr>
              <a:t>griculture</a:t>
            </a:r>
            <a:r>
              <a:rPr lang="en-US" sz="3000" dirty="0">
                <a:solidFill>
                  <a:schemeClr val="tx1"/>
                </a:solidFill>
                <a:latin typeface="Arial Black" panose="020B0A04020102020204" pitchFamily="34" charset="0"/>
              </a:rPr>
              <a:t> may establish and run agricultural schools and in-service training centers for teachers of vocational subjects,</a:t>
            </a:r>
          </a:p>
          <a:p>
            <a:pPr marL="0" indent="0" algn="r">
              <a:buNone/>
            </a:pPr>
            <a:r>
              <a:rPr lang="en-US" sz="3000" dirty="0">
                <a:solidFill>
                  <a:schemeClr val="tx1"/>
                </a:solidFill>
                <a:latin typeface="Arial Black" panose="020B0A04020102020204" pitchFamily="34" charset="0"/>
              </a:rPr>
              <a:t>may establish and run public forestry schools,</a:t>
            </a:r>
          </a:p>
          <a:p>
            <a:pPr marL="0" indent="0" algn="r">
              <a:buNone/>
            </a:pPr>
            <a:r>
              <a:rPr lang="pl-PL" sz="3000" dirty="0">
                <a:solidFill>
                  <a:schemeClr val="tx1"/>
                </a:solidFill>
                <a:latin typeface="Arial Black" panose="020B0A04020102020204" pitchFamily="34" charset="0"/>
              </a:rPr>
              <a:t>M</a:t>
            </a:r>
            <a:r>
              <a:rPr lang="en-US" sz="3000" dirty="0" err="1">
                <a:solidFill>
                  <a:schemeClr val="tx1"/>
                </a:solidFill>
                <a:latin typeface="Arial Black" panose="020B0A04020102020204" pitchFamily="34" charset="0"/>
              </a:rPr>
              <a:t>aritime</a:t>
            </a:r>
            <a:r>
              <a:rPr lang="en-US" sz="3000" dirty="0">
                <a:solidFill>
                  <a:schemeClr val="tx1"/>
                </a:solidFill>
                <a:latin typeface="Arial Black" panose="020B0A04020102020204" pitchFamily="34" charset="0"/>
              </a:rPr>
              <a:t> economy  may establish and run public maritime schools.</a:t>
            </a:r>
          </a:p>
          <a:p>
            <a:pPr marL="0" indent="0" algn="r">
              <a:buNone/>
            </a:pPr>
            <a:r>
              <a:rPr lang="pl-PL" sz="3000" dirty="0">
                <a:solidFill>
                  <a:schemeClr val="tx1"/>
                </a:solidFill>
                <a:latin typeface="Arial Black" panose="020B0A04020102020204" pitchFamily="34" charset="0"/>
              </a:rPr>
              <a:t>I</a:t>
            </a:r>
            <a:r>
              <a:rPr lang="en-US" sz="3000" dirty="0" err="1">
                <a:solidFill>
                  <a:schemeClr val="tx1"/>
                </a:solidFill>
                <a:latin typeface="Arial Black" panose="020B0A04020102020204" pitchFamily="34" charset="0"/>
              </a:rPr>
              <a:t>nland</a:t>
            </a:r>
            <a:r>
              <a:rPr lang="en-US" sz="3000" dirty="0">
                <a:solidFill>
                  <a:schemeClr val="tx1"/>
                </a:solidFill>
                <a:latin typeface="Arial Black" panose="020B0A04020102020204" pitchFamily="34" charset="0"/>
              </a:rPr>
              <a:t> navigation may establish and run public schools of inland navigation,</a:t>
            </a:r>
          </a:p>
          <a:p>
            <a:pPr marL="0" indent="0" algn="r">
              <a:buNone/>
            </a:pPr>
            <a:r>
              <a:rPr lang="pl-PL" sz="3000" dirty="0">
                <a:solidFill>
                  <a:schemeClr val="tx1"/>
                </a:solidFill>
                <a:latin typeface="Arial Black" panose="020B0A04020102020204" pitchFamily="34" charset="0"/>
              </a:rPr>
              <a:t>F</a:t>
            </a:r>
            <a:r>
              <a:rPr lang="en-US" sz="3000" dirty="0" err="1">
                <a:solidFill>
                  <a:schemeClr val="tx1"/>
                </a:solidFill>
                <a:latin typeface="Arial Black" panose="020B0A04020102020204" pitchFamily="34" charset="0"/>
              </a:rPr>
              <a:t>isheries</a:t>
            </a:r>
            <a:r>
              <a:rPr lang="en-US" sz="3000" dirty="0">
                <a:solidFill>
                  <a:schemeClr val="tx1"/>
                </a:solidFill>
                <a:latin typeface="Arial Black" panose="020B0A04020102020204" pitchFamily="34" charset="0"/>
              </a:rPr>
              <a:t> may establish and run public fisheries schools,</a:t>
            </a:r>
            <a:endParaRPr lang="pl-PL" sz="3000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4E4DD3A-B278-D8C6-5C36-CF4CE6DD93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31429" y="1296956"/>
            <a:ext cx="5243804" cy="5226392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pl-PL" sz="4200" b="1" dirty="0">
              <a:solidFill>
                <a:schemeClr val="accent1"/>
              </a:solidFill>
              <a:latin typeface="Arial Black" panose="020B0A04020102020204" pitchFamily="34" charset="0"/>
            </a:endParaRPr>
          </a:p>
          <a:p>
            <a:r>
              <a:rPr lang="pl-PL" sz="3500" b="1" dirty="0">
                <a:solidFill>
                  <a:schemeClr val="accent1"/>
                </a:solidFill>
                <a:latin typeface="Arial Black" panose="020B0A04020102020204" pitchFamily="34" charset="0"/>
              </a:rPr>
              <a:t>sprawiedliwości </a:t>
            </a:r>
            <a:r>
              <a:rPr lang="pl-PL" sz="3500" b="1" dirty="0">
                <a:latin typeface="Arial Black" panose="020B0A04020102020204" pitchFamily="34" charset="0"/>
              </a:rPr>
              <a:t>może zakładać </a:t>
            </a:r>
            <a:br>
              <a:rPr lang="pl-PL" sz="3500" b="1" dirty="0">
                <a:latin typeface="Arial Black" panose="020B0A04020102020204" pitchFamily="34" charset="0"/>
              </a:rPr>
            </a:br>
            <a:r>
              <a:rPr lang="pl-PL" sz="3500" b="1" dirty="0">
                <a:latin typeface="Arial Black" panose="020B0A04020102020204" pitchFamily="34" charset="0"/>
              </a:rPr>
              <a:t>i prowadzić </a:t>
            </a:r>
            <a:r>
              <a:rPr lang="pl-PL" sz="3500" b="1" dirty="0">
                <a:solidFill>
                  <a:schemeClr val="accent1"/>
                </a:solidFill>
                <a:latin typeface="Arial Black" panose="020B0A04020102020204" pitchFamily="34" charset="0"/>
              </a:rPr>
              <a:t>publiczne szkoły i placówki, </a:t>
            </a:r>
            <a:r>
              <a:rPr lang="pl-PL" sz="3500" dirty="0">
                <a:latin typeface="Arial Black" panose="020B0A04020102020204" pitchFamily="34" charset="0"/>
              </a:rPr>
              <a:t> </a:t>
            </a:r>
            <a:r>
              <a:rPr lang="pl-PL" sz="3500" dirty="0">
                <a:solidFill>
                  <a:schemeClr val="accent1"/>
                </a:solidFill>
                <a:latin typeface="Arial Black" panose="020B0A04020102020204" pitchFamily="34" charset="0"/>
              </a:rPr>
              <a:t>ośrodki wychowawcze, zakłady poprawcze i schroniska dla nieletnich oraz szkoły przy zakładach karnych i aresztach śledczych,</a:t>
            </a:r>
            <a:r>
              <a:rPr lang="pl-PL" sz="3500" dirty="0">
                <a:latin typeface="Arial Black" panose="020B0A04020102020204" pitchFamily="34" charset="0"/>
              </a:rPr>
              <a:t> </a:t>
            </a:r>
          </a:p>
          <a:p>
            <a:r>
              <a:rPr lang="pl-PL" sz="3500" dirty="0">
                <a:solidFill>
                  <a:schemeClr val="accent1"/>
                </a:solidFill>
                <a:latin typeface="Arial Black" panose="020B0A04020102020204" pitchFamily="34" charset="0"/>
              </a:rPr>
              <a:t>wewnętrznych s</a:t>
            </a:r>
            <a:r>
              <a:rPr lang="pl-PL" sz="3500" dirty="0">
                <a:latin typeface="Arial Black" panose="020B0A04020102020204" pitchFamily="34" charset="0"/>
              </a:rPr>
              <a:t>zkoły kształcące </a:t>
            </a:r>
            <a:br>
              <a:rPr lang="pl-PL" sz="3500" dirty="0">
                <a:latin typeface="Arial Black" panose="020B0A04020102020204" pitchFamily="34" charset="0"/>
              </a:rPr>
            </a:br>
            <a:r>
              <a:rPr lang="pl-PL" sz="3500" dirty="0">
                <a:latin typeface="Arial Black" panose="020B0A04020102020204" pitchFamily="34" charset="0"/>
              </a:rPr>
              <a:t>w zawodzie </a:t>
            </a:r>
            <a:r>
              <a:rPr lang="pl-PL" sz="3500" dirty="0">
                <a:solidFill>
                  <a:schemeClr val="accent1"/>
                </a:solidFill>
                <a:latin typeface="Arial Black" panose="020B0A04020102020204" pitchFamily="34" charset="0"/>
              </a:rPr>
              <a:t>technik pożarnictwa, </a:t>
            </a:r>
          </a:p>
          <a:p>
            <a:r>
              <a:rPr lang="pl-PL" sz="3500" dirty="0">
                <a:solidFill>
                  <a:schemeClr val="accent1"/>
                </a:solidFill>
                <a:latin typeface="Arial Black" panose="020B0A04020102020204" pitchFamily="34" charset="0"/>
              </a:rPr>
              <a:t>zdrowia </a:t>
            </a:r>
            <a:r>
              <a:rPr lang="pl-PL" sz="3500" dirty="0">
                <a:latin typeface="Arial Black" panose="020B0A04020102020204" pitchFamily="34" charset="0"/>
              </a:rPr>
              <a:t>może założyć i prowadzić </a:t>
            </a:r>
            <a:r>
              <a:rPr lang="pl-PL" sz="3500" dirty="0">
                <a:solidFill>
                  <a:schemeClr val="accent1"/>
                </a:solidFill>
                <a:latin typeface="Arial Black" panose="020B0A04020102020204" pitchFamily="34" charset="0"/>
              </a:rPr>
              <a:t>publiczną placówkę doskonalenia nauczycieli przedmiotów zawodowych o zasięgu ogólnokrajowym zgodnie </a:t>
            </a:r>
            <a:br>
              <a:rPr lang="pl-PL" sz="3500" dirty="0">
                <a:solidFill>
                  <a:schemeClr val="accent1"/>
                </a:solidFill>
                <a:latin typeface="Arial Black" panose="020B0A04020102020204" pitchFamily="34" charset="0"/>
              </a:rPr>
            </a:br>
            <a:r>
              <a:rPr lang="pl-PL" sz="3500" dirty="0">
                <a:latin typeface="Arial Black" panose="020B0A04020102020204" pitchFamily="34" charset="0"/>
              </a:rPr>
              <a:t>z klasyfikacją zawodów.</a:t>
            </a:r>
          </a:p>
          <a:p>
            <a:endParaRPr lang="pl-PL" sz="3500" dirty="0">
              <a:solidFill>
                <a:schemeClr val="accent1"/>
              </a:solidFill>
              <a:latin typeface="Arial Black" panose="020B0A04020102020204" pitchFamily="34" charset="0"/>
            </a:endParaRPr>
          </a:p>
          <a:p>
            <a:pPr marL="0" indent="0" algn="r">
              <a:buNone/>
            </a:pPr>
            <a:r>
              <a:rPr lang="pl-PL" sz="3500" b="1" dirty="0"/>
              <a:t>Min. of J</a:t>
            </a:r>
            <a:r>
              <a:rPr lang="en-US" sz="3500" b="1" dirty="0" err="1"/>
              <a:t>ustice</a:t>
            </a:r>
            <a:r>
              <a:rPr lang="en-US" sz="3500" b="1" dirty="0"/>
              <a:t> may establish and run public schools and institutions, educational </a:t>
            </a:r>
            <a:r>
              <a:rPr lang="en-US" sz="3500" b="1" dirty="0" err="1"/>
              <a:t>centres</a:t>
            </a:r>
            <a:r>
              <a:rPr lang="en-US" sz="3500" b="1" dirty="0"/>
              <a:t>, juvenile detention centers and shelters for juveniles, as well as schools attached to prisons and remand </a:t>
            </a:r>
            <a:r>
              <a:rPr lang="en-US" sz="3500" b="1" dirty="0" err="1"/>
              <a:t>centres</a:t>
            </a:r>
            <a:r>
              <a:rPr lang="en-US" sz="3500" b="1" dirty="0"/>
              <a:t>,</a:t>
            </a:r>
          </a:p>
          <a:p>
            <a:pPr marL="0" indent="0" algn="r">
              <a:buNone/>
            </a:pPr>
            <a:r>
              <a:rPr lang="pl-PL" sz="3500" b="1" dirty="0"/>
              <a:t>Min. of I</a:t>
            </a:r>
            <a:r>
              <a:rPr lang="en-US" sz="3500" b="1" dirty="0" err="1"/>
              <a:t>nternal</a:t>
            </a:r>
            <a:r>
              <a:rPr lang="en-US" sz="3500" b="1" dirty="0"/>
              <a:t> schools educating firefighting technicians,</a:t>
            </a:r>
          </a:p>
          <a:p>
            <a:pPr marL="0" indent="0" algn="r">
              <a:buNone/>
            </a:pPr>
            <a:r>
              <a:rPr lang="pl-PL" sz="3500" b="1" dirty="0"/>
              <a:t>Min, of H</a:t>
            </a:r>
            <a:r>
              <a:rPr lang="en-US" sz="3500" b="1" dirty="0" err="1"/>
              <a:t>ealth</a:t>
            </a:r>
            <a:r>
              <a:rPr lang="en-US" sz="3500" b="1" dirty="0"/>
              <a:t> may set up and run a nationwide public training center for teachers of vocational subjects in accordance with the classification of professions.</a:t>
            </a:r>
            <a:endParaRPr lang="pl-PL" sz="3500" b="1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82AC599-6D1C-46B0-4B67-83623E268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613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F9C36A9-B17C-4455-B143-23C84ACAD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6262" y="386499"/>
            <a:ext cx="9893926" cy="1439253"/>
          </a:xfrm>
        </p:spPr>
        <p:txBody>
          <a:bodyPr>
            <a:normAutofit fontScale="90000"/>
          </a:bodyPr>
          <a:lstStyle/>
          <a:p>
            <a:r>
              <a:rPr lang="pl-PL" sz="3100" b="1" dirty="0">
                <a:latin typeface="Arial Black" panose="020B0A04020102020204" pitchFamily="34" charset="0"/>
              </a:rPr>
              <a:t>System oświaty wspierają:</a:t>
            </a:r>
            <a:br>
              <a:rPr lang="pl-PL" sz="3100" b="1" dirty="0">
                <a:latin typeface="Arial Black" panose="020B0A04020102020204" pitchFamily="34" charset="0"/>
              </a:rPr>
            </a:br>
            <a:r>
              <a:rPr lang="pl-PL" sz="3100" b="1" dirty="0">
                <a:latin typeface="Arial Black" panose="020B0A04020102020204" pitchFamily="34" charset="0"/>
              </a:rPr>
              <a:t/>
            </a:r>
            <a:br>
              <a:rPr lang="pl-PL" sz="3100" b="1" dirty="0">
                <a:latin typeface="Arial Black" panose="020B0A04020102020204" pitchFamily="34" charset="0"/>
              </a:rPr>
            </a:br>
            <a:r>
              <a:rPr lang="en-US" sz="3100" b="1" dirty="0">
                <a:latin typeface="Arial Black" panose="020B0A04020102020204" pitchFamily="34" charset="0"/>
              </a:rPr>
              <a:t>The education system is supported</a:t>
            </a:r>
            <a:r>
              <a:rPr lang="pl-PL" sz="3100" b="1" dirty="0">
                <a:latin typeface="Arial Black" panose="020B0A04020102020204" pitchFamily="34" charset="0"/>
              </a:rPr>
              <a:t>:</a:t>
            </a:r>
            <a:r>
              <a:rPr lang="pl-PL" b="1" dirty="0"/>
              <a:t/>
            </a:r>
            <a:br>
              <a:rPr lang="pl-PL" b="1" dirty="0"/>
            </a:br>
            <a:endParaRPr lang="pl-PL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01AE59A-4E16-47F4-B770-A428CB3E7C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8683" y="2155370"/>
            <a:ext cx="10195929" cy="3755851"/>
          </a:xfrm>
        </p:spPr>
        <p:txBody>
          <a:bodyPr>
            <a:normAutofit fontScale="62500" lnSpcReduction="20000"/>
          </a:bodyPr>
          <a:lstStyle/>
          <a:p>
            <a:r>
              <a:rPr lang="pl-PL" sz="2800" dirty="0">
                <a:latin typeface="Arial Black" panose="020B0A04020102020204" pitchFamily="34" charset="0"/>
              </a:rPr>
              <a:t>1) organizacje pozarządowe, w tym organizacje harcerskie;</a:t>
            </a:r>
          </a:p>
          <a:p>
            <a:r>
              <a:rPr lang="pl-PL" sz="2800" dirty="0">
                <a:latin typeface="Arial Black" panose="020B0A04020102020204" pitchFamily="34" charset="0"/>
              </a:rPr>
              <a:t>2) instytuty badawcze;</a:t>
            </a:r>
          </a:p>
          <a:p>
            <a:r>
              <a:rPr lang="pl-PL" sz="2800" dirty="0">
                <a:latin typeface="Arial Black" panose="020B0A04020102020204" pitchFamily="34" charset="0"/>
              </a:rPr>
              <a:t>3) instytucje kultury;</a:t>
            </a:r>
          </a:p>
          <a:p>
            <a:r>
              <a:rPr lang="pl-PL" sz="2800" dirty="0">
                <a:latin typeface="Arial Black" panose="020B0A04020102020204" pitchFamily="34" charset="0"/>
              </a:rPr>
              <a:t>4) podmioty prowadzące statutową działalność w zakresie oświaty i wychowania.</a:t>
            </a:r>
          </a:p>
          <a:p>
            <a:pPr marL="0" indent="0">
              <a:buNone/>
            </a:pPr>
            <a:endParaRPr lang="pl-PL" sz="2800" dirty="0">
              <a:latin typeface="Arial Black" panose="020B0A04020102020204" pitchFamily="34" charset="0"/>
            </a:endParaRPr>
          </a:p>
          <a:p>
            <a:pPr marL="0" indent="0" algn="r">
              <a:buNone/>
            </a:pPr>
            <a:r>
              <a:rPr lang="en-US" sz="2800" dirty="0">
                <a:latin typeface="Arial Black" panose="020B0A04020102020204" pitchFamily="34" charset="0"/>
              </a:rPr>
              <a:t>1) non-governmental organizations, including scouting organizations;</a:t>
            </a:r>
          </a:p>
          <a:p>
            <a:pPr marL="0" indent="0" algn="r">
              <a:buNone/>
            </a:pPr>
            <a:r>
              <a:rPr lang="en-US" sz="2800" dirty="0">
                <a:latin typeface="Arial Black" panose="020B0A04020102020204" pitchFamily="34" charset="0"/>
              </a:rPr>
              <a:t>2) research institutes;</a:t>
            </a:r>
          </a:p>
          <a:p>
            <a:pPr marL="0" indent="0" algn="r">
              <a:buNone/>
            </a:pPr>
            <a:r>
              <a:rPr lang="en-US" sz="2800" dirty="0">
                <a:latin typeface="Arial Black" panose="020B0A04020102020204" pitchFamily="34" charset="0"/>
              </a:rPr>
              <a:t>3) cultural institutions;</a:t>
            </a:r>
          </a:p>
          <a:p>
            <a:pPr marL="0" indent="0" algn="r">
              <a:buNone/>
            </a:pPr>
            <a:r>
              <a:rPr lang="en-US" sz="2800" dirty="0">
                <a:latin typeface="Arial Black" panose="020B0A04020102020204" pitchFamily="34" charset="0"/>
              </a:rPr>
              <a:t>4) entities conducting statutory activities in the field </a:t>
            </a:r>
            <a:r>
              <a:rPr lang="pl-PL" sz="2800" dirty="0">
                <a:latin typeface="Arial Black" panose="020B0A04020102020204" pitchFamily="34" charset="0"/>
              </a:rPr>
              <a:t/>
            </a:r>
            <a:br>
              <a:rPr lang="pl-PL" sz="2800" dirty="0">
                <a:latin typeface="Arial Black" panose="020B0A04020102020204" pitchFamily="34" charset="0"/>
              </a:rPr>
            </a:br>
            <a:r>
              <a:rPr lang="en-US" sz="2800" dirty="0">
                <a:latin typeface="Arial Black" panose="020B0A04020102020204" pitchFamily="34" charset="0"/>
              </a:rPr>
              <a:t>of education and upbringing.</a:t>
            </a:r>
            <a:endParaRPr lang="pl-PL" sz="2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CBD6983-55ED-E9C1-03A6-F6B23DF4E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773835"/>
      </p:ext>
    </p:extLst>
  </p:cSld>
  <p:clrMapOvr>
    <a:masterClrMapping/>
  </p:clrMapOvr>
</p:sld>
</file>

<file path=ppt/theme/theme1.xml><?xml version="1.0" encoding="utf-8"?>
<a:theme xmlns:a="http://schemas.openxmlformats.org/drawingml/2006/main" name="Smuga">
  <a:themeElements>
    <a:clrScheme name="Smug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mug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mug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854</TotalTime>
  <Words>2574</Words>
  <Application>Microsoft Office PowerPoint</Application>
  <PresentationFormat>Panoramiczny</PresentationFormat>
  <Paragraphs>203</Paragraphs>
  <Slides>21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9" baseType="lpstr">
      <vt:lpstr>Arial</vt:lpstr>
      <vt:lpstr>Arial Black</vt:lpstr>
      <vt:lpstr>Calibri</vt:lpstr>
      <vt:lpstr>Century Gothic</vt:lpstr>
      <vt:lpstr>Times New Roman</vt:lpstr>
      <vt:lpstr>Wingdings</vt:lpstr>
      <vt:lpstr>Wingdings 3</vt:lpstr>
      <vt:lpstr>Smuga</vt:lpstr>
      <vt:lpstr>System oświaty  w Polsce  The education system in Poland</vt:lpstr>
      <vt:lpstr>Prawno-organizacyjne podstawy funkcjonowania szkolnictwa w Polsce  Legal and organizational basis for the functioning of education in Poland  </vt:lpstr>
      <vt:lpstr>Reforma systemu oświaty 2017  - podstawy prawne  Reform of the education system 2017  - legal basis</vt:lpstr>
      <vt:lpstr>Prezentacja programu PowerPoint</vt:lpstr>
      <vt:lpstr>Prezentacja programu PowerPoint</vt:lpstr>
      <vt:lpstr>Prezentacja programu PowerPoint</vt:lpstr>
      <vt:lpstr>Edukacja domowa  Art. 37. ust. 1. USTAWA z dnia 14 grudnia 2016 r. Prawo oświatowe (t.j. Dz. U. z 2023 r. poz. 900) </vt:lpstr>
      <vt:lpstr>Szkoły resortowe. Minister właściwy do spraw:  </vt:lpstr>
      <vt:lpstr>System oświaty wspierają:  The education system is supported: </vt:lpstr>
      <vt:lpstr>Prezentacja programu PowerPoint</vt:lpstr>
      <vt:lpstr>Prezentacja programu PowerPoint</vt:lpstr>
      <vt:lpstr> Do zadań organu prowadzącego szkołę lub placówkę należy zapewnienie w szczególności:  The tasks of the body running the school or institution include in particular ensuring: </vt:lpstr>
      <vt:lpstr>Prezentacja programu PowerPoint</vt:lpstr>
      <vt:lpstr>Ustawa z dnia 26 stycznia 1982 r. - Karta Nauczyciela (Dz. U. z 2021 r. poz. 1762 z późn. zm.) </vt:lpstr>
      <vt:lpstr>Dwa stopnie awansu zawodowego nauczyciela:  </vt:lpstr>
      <vt:lpstr>Wsparciem dla szkół są PROGRAMY RZĄDOWE  Schools are supported by GOVERNMENT PROGRAMS</vt:lpstr>
      <vt:lpstr>Program rządowy (1) Projekt Ogólnopolskiej Sieci Edukacyjnej: </vt:lpstr>
      <vt:lpstr>Program rządowy (2)   Laboratoria Przyszłości </vt:lpstr>
      <vt:lpstr>Prezentacja programu PowerPoint</vt:lpstr>
      <vt:lpstr>Program rządowy (5) Dydaktyczna inicjatywa doskonałości</vt:lpstr>
      <vt:lpstr>DZIĘKUJĘ ZA UWAGĘ Thank you 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DELL</dc:creator>
  <cp:lastModifiedBy>Ireneusz Thomas</cp:lastModifiedBy>
  <cp:revision>44</cp:revision>
  <dcterms:created xsi:type="dcterms:W3CDTF">2023-05-22T17:09:04Z</dcterms:created>
  <dcterms:modified xsi:type="dcterms:W3CDTF">2024-01-23T13:51:50Z</dcterms:modified>
</cp:coreProperties>
</file>