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8" r:id="rId3"/>
    <p:sldId id="257" r:id="rId4"/>
    <p:sldId id="259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6" r:id="rId13"/>
    <p:sldId id="277" r:id="rId14"/>
    <p:sldId id="267" r:id="rId15"/>
    <p:sldId id="270" r:id="rId16"/>
    <p:sldId id="271" r:id="rId17"/>
    <p:sldId id="272" r:id="rId18"/>
    <p:sldId id="273" r:id="rId19"/>
    <p:sldId id="275" r:id="rId20"/>
    <p:sldId id="261" r:id="rId21"/>
    <p:sldId id="260" r:id="rId22"/>
    <p:sldId id="274" r:id="rId2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07BEDA-2FEA-45EE-A7B5-CDF58282605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F51264B-A540-474F-95CB-263C11CA7329}">
      <dgm:prSet phldrT="[Tekst]"/>
      <dgm:spPr/>
      <dgm:t>
        <a:bodyPr/>
        <a:lstStyle/>
        <a:p>
          <a:r>
            <a:rPr lang="pl-PL" b="1" dirty="0">
              <a:solidFill>
                <a:srgbClr val="002060"/>
              </a:solidFill>
            </a:rPr>
            <a:t>organizacyjne</a:t>
          </a:r>
        </a:p>
      </dgm:t>
    </dgm:pt>
    <dgm:pt modelId="{E57AECD0-935C-45C1-87B7-4C7055C2E3BC}" type="parTrans" cxnId="{6F9774CE-E506-4CD3-82C9-5DF89BA25716}">
      <dgm:prSet/>
      <dgm:spPr/>
      <dgm:t>
        <a:bodyPr/>
        <a:lstStyle/>
        <a:p>
          <a:endParaRPr lang="pl-PL"/>
        </a:p>
      </dgm:t>
    </dgm:pt>
    <dgm:pt modelId="{9A6341E1-7CCE-4624-86FC-DBE2E6E2E2D6}" type="sibTrans" cxnId="{6F9774CE-E506-4CD3-82C9-5DF89BA25716}">
      <dgm:prSet/>
      <dgm:spPr/>
      <dgm:t>
        <a:bodyPr/>
        <a:lstStyle/>
        <a:p>
          <a:endParaRPr lang="pl-PL"/>
        </a:p>
      </dgm:t>
    </dgm:pt>
    <dgm:pt modelId="{679E0A45-447A-4F8F-AF04-FBC2870F1B38}">
      <dgm:prSet phldrT="[Tekst]"/>
      <dgm:spPr/>
      <dgm:t>
        <a:bodyPr/>
        <a:lstStyle/>
        <a:p>
          <a:r>
            <a:rPr lang="pl-PL" b="1" dirty="0">
              <a:solidFill>
                <a:srgbClr val="002060"/>
              </a:solidFill>
            </a:rPr>
            <a:t>programowe</a:t>
          </a:r>
        </a:p>
      </dgm:t>
    </dgm:pt>
    <dgm:pt modelId="{3FB0B26A-6710-484E-91DC-71508D0447AE}" type="parTrans" cxnId="{2763A00E-691A-4F88-B13B-1A35C7CCAD95}">
      <dgm:prSet/>
      <dgm:spPr/>
      <dgm:t>
        <a:bodyPr/>
        <a:lstStyle/>
        <a:p>
          <a:endParaRPr lang="pl-PL"/>
        </a:p>
      </dgm:t>
    </dgm:pt>
    <dgm:pt modelId="{E0A275FD-0FFC-4E9F-BF92-43973D15D373}" type="sibTrans" cxnId="{2763A00E-691A-4F88-B13B-1A35C7CCAD95}">
      <dgm:prSet/>
      <dgm:spPr/>
      <dgm:t>
        <a:bodyPr/>
        <a:lstStyle/>
        <a:p>
          <a:endParaRPr lang="pl-PL"/>
        </a:p>
      </dgm:t>
    </dgm:pt>
    <dgm:pt modelId="{7521F7E5-214C-4C8C-829B-89989060D1A0}">
      <dgm:prSet phldrT="[Tekst]"/>
      <dgm:spPr/>
      <dgm:t>
        <a:bodyPr/>
        <a:lstStyle/>
        <a:p>
          <a:r>
            <a:rPr lang="pl-PL" b="1" dirty="0">
              <a:solidFill>
                <a:srgbClr val="002060"/>
              </a:solidFill>
            </a:rPr>
            <a:t>metodyczne</a:t>
          </a:r>
        </a:p>
      </dgm:t>
    </dgm:pt>
    <dgm:pt modelId="{EE5343AD-855E-48C7-A01F-2FF7FF88F0EB}" type="parTrans" cxnId="{6DA4AED5-2728-4260-8401-5C49C1D9F93D}">
      <dgm:prSet/>
      <dgm:spPr/>
      <dgm:t>
        <a:bodyPr/>
        <a:lstStyle/>
        <a:p>
          <a:endParaRPr lang="pl-PL"/>
        </a:p>
      </dgm:t>
    </dgm:pt>
    <dgm:pt modelId="{01E87BD4-A37A-4DAE-A26E-1FE41A0B4922}" type="sibTrans" cxnId="{6DA4AED5-2728-4260-8401-5C49C1D9F93D}">
      <dgm:prSet/>
      <dgm:spPr/>
      <dgm:t>
        <a:bodyPr/>
        <a:lstStyle/>
        <a:p>
          <a:endParaRPr lang="pl-PL"/>
        </a:p>
      </dgm:t>
    </dgm:pt>
    <dgm:pt modelId="{83BC8C6B-D246-45D5-A144-A511053E4153}">
      <dgm:prSet/>
      <dgm:spPr/>
      <dgm:t>
        <a:bodyPr/>
        <a:lstStyle/>
        <a:p>
          <a:r>
            <a:rPr lang="pl-PL" b="1" dirty="0">
              <a:solidFill>
                <a:srgbClr val="002060"/>
              </a:solidFill>
            </a:rPr>
            <a:t>inne, jakie?</a:t>
          </a:r>
        </a:p>
      </dgm:t>
    </dgm:pt>
    <dgm:pt modelId="{E553C7FA-5B0A-4F88-827D-879CD3D15DAF}" type="parTrans" cxnId="{3084040A-D77D-4E2F-9635-5C6F37869592}">
      <dgm:prSet/>
      <dgm:spPr/>
    </dgm:pt>
    <dgm:pt modelId="{6AF8A49E-E1F8-42EA-AED9-7E1EE03484A8}" type="sibTrans" cxnId="{3084040A-D77D-4E2F-9635-5C6F37869592}">
      <dgm:prSet/>
      <dgm:spPr/>
    </dgm:pt>
    <dgm:pt modelId="{E43D8D27-5825-4456-B3BD-17D3C7028357}" type="pres">
      <dgm:prSet presAssocID="{A307BEDA-2FEA-45EE-A7B5-CDF58282605E}" presName="linear" presStyleCnt="0">
        <dgm:presLayoutVars>
          <dgm:dir/>
          <dgm:animLvl val="lvl"/>
          <dgm:resizeHandles val="exact"/>
        </dgm:presLayoutVars>
      </dgm:prSet>
      <dgm:spPr/>
    </dgm:pt>
    <dgm:pt modelId="{2D1DFA47-2B67-424C-BF03-FFC40287E492}" type="pres">
      <dgm:prSet presAssocID="{8F51264B-A540-474F-95CB-263C11CA7329}" presName="parentLin" presStyleCnt="0"/>
      <dgm:spPr/>
    </dgm:pt>
    <dgm:pt modelId="{B60F3F20-A758-4F74-8D58-DB88B36E0361}" type="pres">
      <dgm:prSet presAssocID="{8F51264B-A540-474F-95CB-263C11CA7329}" presName="parentLeftMargin" presStyleLbl="node1" presStyleIdx="0" presStyleCnt="4"/>
      <dgm:spPr/>
    </dgm:pt>
    <dgm:pt modelId="{B7911B16-9A84-4C94-B738-4FDF46363C2F}" type="pres">
      <dgm:prSet presAssocID="{8F51264B-A540-474F-95CB-263C11CA732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C7558DB-8030-4B7F-9960-97A6AC7A09C6}" type="pres">
      <dgm:prSet presAssocID="{8F51264B-A540-474F-95CB-263C11CA7329}" presName="negativeSpace" presStyleCnt="0"/>
      <dgm:spPr/>
    </dgm:pt>
    <dgm:pt modelId="{F8A02942-B57D-4034-9425-929C2EB6E91B}" type="pres">
      <dgm:prSet presAssocID="{8F51264B-A540-474F-95CB-263C11CA7329}" presName="childText" presStyleLbl="conFgAcc1" presStyleIdx="0" presStyleCnt="4">
        <dgm:presLayoutVars>
          <dgm:bulletEnabled val="1"/>
        </dgm:presLayoutVars>
      </dgm:prSet>
      <dgm:spPr/>
    </dgm:pt>
    <dgm:pt modelId="{94AE2E10-E5A7-43F5-91C0-3685182E8D57}" type="pres">
      <dgm:prSet presAssocID="{9A6341E1-7CCE-4624-86FC-DBE2E6E2E2D6}" presName="spaceBetweenRectangles" presStyleCnt="0"/>
      <dgm:spPr/>
    </dgm:pt>
    <dgm:pt modelId="{254E0F89-D853-46AC-BD57-629A9985FFEF}" type="pres">
      <dgm:prSet presAssocID="{679E0A45-447A-4F8F-AF04-FBC2870F1B38}" presName="parentLin" presStyleCnt="0"/>
      <dgm:spPr/>
    </dgm:pt>
    <dgm:pt modelId="{CC95771A-3810-4666-B797-AAD88ECE32BE}" type="pres">
      <dgm:prSet presAssocID="{679E0A45-447A-4F8F-AF04-FBC2870F1B38}" presName="parentLeftMargin" presStyleLbl="node1" presStyleIdx="0" presStyleCnt="4"/>
      <dgm:spPr/>
    </dgm:pt>
    <dgm:pt modelId="{6B81CBCE-F01C-4EF6-B004-A37E0F6EC3D6}" type="pres">
      <dgm:prSet presAssocID="{679E0A45-447A-4F8F-AF04-FBC2870F1B3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9994897-FEF7-4EB7-8626-56D7A16220C3}" type="pres">
      <dgm:prSet presAssocID="{679E0A45-447A-4F8F-AF04-FBC2870F1B38}" presName="negativeSpace" presStyleCnt="0"/>
      <dgm:spPr/>
    </dgm:pt>
    <dgm:pt modelId="{BC8B4646-8EA9-40DE-A7FA-15268B61D28F}" type="pres">
      <dgm:prSet presAssocID="{679E0A45-447A-4F8F-AF04-FBC2870F1B38}" presName="childText" presStyleLbl="conFgAcc1" presStyleIdx="1" presStyleCnt="4">
        <dgm:presLayoutVars>
          <dgm:bulletEnabled val="1"/>
        </dgm:presLayoutVars>
      </dgm:prSet>
      <dgm:spPr/>
    </dgm:pt>
    <dgm:pt modelId="{3A5BD28E-7C99-4FCD-A4C3-40FB96FEC066}" type="pres">
      <dgm:prSet presAssocID="{E0A275FD-0FFC-4E9F-BF92-43973D15D373}" presName="spaceBetweenRectangles" presStyleCnt="0"/>
      <dgm:spPr/>
    </dgm:pt>
    <dgm:pt modelId="{0584CA02-0A6C-4294-8857-3BD625ACC867}" type="pres">
      <dgm:prSet presAssocID="{7521F7E5-214C-4C8C-829B-89989060D1A0}" presName="parentLin" presStyleCnt="0"/>
      <dgm:spPr/>
    </dgm:pt>
    <dgm:pt modelId="{FFB809DD-0230-4F36-B09A-6D63F20C0981}" type="pres">
      <dgm:prSet presAssocID="{7521F7E5-214C-4C8C-829B-89989060D1A0}" presName="parentLeftMargin" presStyleLbl="node1" presStyleIdx="1" presStyleCnt="4"/>
      <dgm:spPr/>
    </dgm:pt>
    <dgm:pt modelId="{9B76A174-3D6B-44BF-AADF-60AF580CB4A1}" type="pres">
      <dgm:prSet presAssocID="{7521F7E5-214C-4C8C-829B-89989060D1A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7E59D25-0632-437C-97AD-CFD0D24D835B}" type="pres">
      <dgm:prSet presAssocID="{7521F7E5-214C-4C8C-829B-89989060D1A0}" presName="negativeSpace" presStyleCnt="0"/>
      <dgm:spPr/>
    </dgm:pt>
    <dgm:pt modelId="{795B4BC7-AD36-493C-A762-95BFDE48C7DE}" type="pres">
      <dgm:prSet presAssocID="{7521F7E5-214C-4C8C-829B-89989060D1A0}" presName="childText" presStyleLbl="conFgAcc1" presStyleIdx="2" presStyleCnt="4">
        <dgm:presLayoutVars>
          <dgm:bulletEnabled val="1"/>
        </dgm:presLayoutVars>
      </dgm:prSet>
      <dgm:spPr/>
    </dgm:pt>
    <dgm:pt modelId="{1C1CAA3C-BD79-47F7-AF6B-B86948CA4E62}" type="pres">
      <dgm:prSet presAssocID="{01E87BD4-A37A-4DAE-A26E-1FE41A0B4922}" presName="spaceBetweenRectangles" presStyleCnt="0"/>
      <dgm:spPr/>
    </dgm:pt>
    <dgm:pt modelId="{397E0A02-78A8-4AC2-8CB1-CE6AB704F34C}" type="pres">
      <dgm:prSet presAssocID="{83BC8C6B-D246-45D5-A144-A511053E4153}" presName="parentLin" presStyleCnt="0"/>
      <dgm:spPr/>
    </dgm:pt>
    <dgm:pt modelId="{8751C679-5A93-4813-8192-480C97A4BCC7}" type="pres">
      <dgm:prSet presAssocID="{83BC8C6B-D246-45D5-A144-A511053E4153}" presName="parentLeftMargin" presStyleLbl="node1" presStyleIdx="2" presStyleCnt="4"/>
      <dgm:spPr/>
    </dgm:pt>
    <dgm:pt modelId="{2A7F2F62-E1B0-4F88-8A1F-5F06B34C3D4B}" type="pres">
      <dgm:prSet presAssocID="{83BC8C6B-D246-45D5-A144-A511053E4153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467AB380-7D68-43A5-B9FE-AF4028777EE9}" type="pres">
      <dgm:prSet presAssocID="{83BC8C6B-D246-45D5-A144-A511053E4153}" presName="negativeSpace" presStyleCnt="0"/>
      <dgm:spPr/>
    </dgm:pt>
    <dgm:pt modelId="{6B9D514F-BCF8-478E-AF43-1AD414CF3A4C}" type="pres">
      <dgm:prSet presAssocID="{83BC8C6B-D246-45D5-A144-A511053E415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084040A-D77D-4E2F-9635-5C6F37869592}" srcId="{A307BEDA-2FEA-45EE-A7B5-CDF58282605E}" destId="{83BC8C6B-D246-45D5-A144-A511053E4153}" srcOrd="3" destOrd="0" parTransId="{E553C7FA-5B0A-4F88-827D-879CD3D15DAF}" sibTransId="{6AF8A49E-E1F8-42EA-AED9-7E1EE03484A8}"/>
    <dgm:cxn modelId="{2763A00E-691A-4F88-B13B-1A35C7CCAD95}" srcId="{A307BEDA-2FEA-45EE-A7B5-CDF58282605E}" destId="{679E0A45-447A-4F8F-AF04-FBC2870F1B38}" srcOrd="1" destOrd="0" parTransId="{3FB0B26A-6710-484E-91DC-71508D0447AE}" sibTransId="{E0A275FD-0FFC-4E9F-BF92-43973D15D373}"/>
    <dgm:cxn modelId="{02A8FD18-8C50-4925-87B8-47841351E04F}" type="presOf" srcId="{7521F7E5-214C-4C8C-829B-89989060D1A0}" destId="{9B76A174-3D6B-44BF-AADF-60AF580CB4A1}" srcOrd="1" destOrd="0" presId="urn:microsoft.com/office/officeart/2005/8/layout/list1"/>
    <dgm:cxn modelId="{9FB2B03C-9464-4E9A-8E0D-1123D0ECFA70}" type="presOf" srcId="{8F51264B-A540-474F-95CB-263C11CA7329}" destId="{B60F3F20-A758-4F74-8D58-DB88B36E0361}" srcOrd="0" destOrd="0" presId="urn:microsoft.com/office/officeart/2005/8/layout/list1"/>
    <dgm:cxn modelId="{109E9F42-282D-4F3E-A0BA-C0654FE8B670}" type="presOf" srcId="{83BC8C6B-D246-45D5-A144-A511053E4153}" destId="{8751C679-5A93-4813-8192-480C97A4BCC7}" srcOrd="0" destOrd="0" presId="urn:microsoft.com/office/officeart/2005/8/layout/list1"/>
    <dgm:cxn modelId="{A7235D6D-9585-431E-8316-53E389A3C24B}" type="presOf" srcId="{679E0A45-447A-4F8F-AF04-FBC2870F1B38}" destId="{6B81CBCE-F01C-4EF6-B004-A37E0F6EC3D6}" srcOrd="1" destOrd="0" presId="urn:microsoft.com/office/officeart/2005/8/layout/list1"/>
    <dgm:cxn modelId="{B3F21C88-F1C6-4BE0-BF33-37601D73532A}" type="presOf" srcId="{679E0A45-447A-4F8F-AF04-FBC2870F1B38}" destId="{CC95771A-3810-4666-B797-AAD88ECE32BE}" srcOrd="0" destOrd="0" presId="urn:microsoft.com/office/officeart/2005/8/layout/list1"/>
    <dgm:cxn modelId="{849EF389-5FCC-431D-A18B-59D5F8244E7B}" type="presOf" srcId="{83BC8C6B-D246-45D5-A144-A511053E4153}" destId="{2A7F2F62-E1B0-4F88-8A1F-5F06B34C3D4B}" srcOrd="1" destOrd="0" presId="urn:microsoft.com/office/officeart/2005/8/layout/list1"/>
    <dgm:cxn modelId="{694E1092-21DD-451B-AC81-475DA57F337F}" type="presOf" srcId="{7521F7E5-214C-4C8C-829B-89989060D1A0}" destId="{FFB809DD-0230-4F36-B09A-6D63F20C0981}" srcOrd="0" destOrd="0" presId="urn:microsoft.com/office/officeart/2005/8/layout/list1"/>
    <dgm:cxn modelId="{3DDA46B1-B197-4D64-9B66-F64DFF6DD0D2}" type="presOf" srcId="{A307BEDA-2FEA-45EE-A7B5-CDF58282605E}" destId="{E43D8D27-5825-4456-B3BD-17D3C7028357}" srcOrd="0" destOrd="0" presId="urn:microsoft.com/office/officeart/2005/8/layout/list1"/>
    <dgm:cxn modelId="{43F0EDCD-BC62-483E-8A06-ED926361AA2F}" type="presOf" srcId="{8F51264B-A540-474F-95CB-263C11CA7329}" destId="{B7911B16-9A84-4C94-B738-4FDF46363C2F}" srcOrd="1" destOrd="0" presId="urn:microsoft.com/office/officeart/2005/8/layout/list1"/>
    <dgm:cxn modelId="{6F9774CE-E506-4CD3-82C9-5DF89BA25716}" srcId="{A307BEDA-2FEA-45EE-A7B5-CDF58282605E}" destId="{8F51264B-A540-474F-95CB-263C11CA7329}" srcOrd="0" destOrd="0" parTransId="{E57AECD0-935C-45C1-87B7-4C7055C2E3BC}" sibTransId="{9A6341E1-7CCE-4624-86FC-DBE2E6E2E2D6}"/>
    <dgm:cxn modelId="{6DA4AED5-2728-4260-8401-5C49C1D9F93D}" srcId="{A307BEDA-2FEA-45EE-A7B5-CDF58282605E}" destId="{7521F7E5-214C-4C8C-829B-89989060D1A0}" srcOrd="2" destOrd="0" parTransId="{EE5343AD-855E-48C7-A01F-2FF7FF88F0EB}" sibTransId="{01E87BD4-A37A-4DAE-A26E-1FE41A0B4922}"/>
    <dgm:cxn modelId="{9552CD19-166A-4925-95D3-B74CF5CB7DBE}" type="presParOf" srcId="{E43D8D27-5825-4456-B3BD-17D3C7028357}" destId="{2D1DFA47-2B67-424C-BF03-FFC40287E492}" srcOrd="0" destOrd="0" presId="urn:microsoft.com/office/officeart/2005/8/layout/list1"/>
    <dgm:cxn modelId="{653A68FF-0804-4B5E-A2D4-F94A80E6E2E4}" type="presParOf" srcId="{2D1DFA47-2B67-424C-BF03-FFC40287E492}" destId="{B60F3F20-A758-4F74-8D58-DB88B36E0361}" srcOrd="0" destOrd="0" presId="urn:microsoft.com/office/officeart/2005/8/layout/list1"/>
    <dgm:cxn modelId="{035531B8-E4F8-4295-AB94-D1D65E1EF08F}" type="presParOf" srcId="{2D1DFA47-2B67-424C-BF03-FFC40287E492}" destId="{B7911B16-9A84-4C94-B738-4FDF46363C2F}" srcOrd="1" destOrd="0" presId="urn:microsoft.com/office/officeart/2005/8/layout/list1"/>
    <dgm:cxn modelId="{4D29FFFC-64A3-4E24-96F5-E5B03F093132}" type="presParOf" srcId="{E43D8D27-5825-4456-B3BD-17D3C7028357}" destId="{CC7558DB-8030-4B7F-9960-97A6AC7A09C6}" srcOrd="1" destOrd="0" presId="urn:microsoft.com/office/officeart/2005/8/layout/list1"/>
    <dgm:cxn modelId="{4B7E2D50-C6A8-4EBC-986A-5B1CE68801D9}" type="presParOf" srcId="{E43D8D27-5825-4456-B3BD-17D3C7028357}" destId="{F8A02942-B57D-4034-9425-929C2EB6E91B}" srcOrd="2" destOrd="0" presId="urn:microsoft.com/office/officeart/2005/8/layout/list1"/>
    <dgm:cxn modelId="{B1280E85-B367-45C7-A35E-CE46C7BA920A}" type="presParOf" srcId="{E43D8D27-5825-4456-B3BD-17D3C7028357}" destId="{94AE2E10-E5A7-43F5-91C0-3685182E8D57}" srcOrd="3" destOrd="0" presId="urn:microsoft.com/office/officeart/2005/8/layout/list1"/>
    <dgm:cxn modelId="{F572C5AF-FC57-4917-A540-B84B7D3E0B34}" type="presParOf" srcId="{E43D8D27-5825-4456-B3BD-17D3C7028357}" destId="{254E0F89-D853-46AC-BD57-629A9985FFEF}" srcOrd="4" destOrd="0" presId="urn:microsoft.com/office/officeart/2005/8/layout/list1"/>
    <dgm:cxn modelId="{D56D3F6C-7B2E-46AE-A017-C52C4008E1A7}" type="presParOf" srcId="{254E0F89-D853-46AC-BD57-629A9985FFEF}" destId="{CC95771A-3810-4666-B797-AAD88ECE32BE}" srcOrd="0" destOrd="0" presId="urn:microsoft.com/office/officeart/2005/8/layout/list1"/>
    <dgm:cxn modelId="{D3238E97-93B3-4B6A-93FD-E8A313231AE3}" type="presParOf" srcId="{254E0F89-D853-46AC-BD57-629A9985FFEF}" destId="{6B81CBCE-F01C-4EF6-B004-A37E0F6EC3D6}" srcOrd="1" destOrd="0" presId="urn:microsoft.com/office/officeart/2005/8/layout/list1"/>
    <dgm:cxn modelId="{985FB3E1-9B38-4942-815B-8EF7B22F60E4}" type="presParOf" srcId="{E43D8D27-5825-4456-B3BD-17D3C7028357}" destId="{09994897-FEF7-4EB7-8626-56D7A16220C3}" srcOrd="5" destOrd="0" presId="urn:microsoft.com/office/officeart/2005/8/layout/list1"/>
    <dgm:cxn modelId="{E512F296-34CA-4979-8BD5-4E20D2E9F770}" type="presParOf" srcId="{E43D8D27-5825-4456-B3BD-17D3C7028357}" destId="{BC8B4646-8EA9-40DE-A7FA-15268B61D28F}" srcOrd="6" destOrd="0" presId="urn:microsoft.com/office/officeart/2005/8/layout/list1"/>
    <dgm:cxn modelId="{31A201C7-F60C-4F9F-AB24-6C1BDBE2C5D9}" type="presParOf" srcId="{E43D8D27-5825-4456-B3BD-17D3C7028357}" destId="{3A5BD28E-7C99-4FCD-A4C3-40FB96FEC066}" srcOrd="7" destOrd="0" presId="urn:microsoft.com/office/officeart/2005/8/layout/list1"/>
    <dgm:cxn modelId="{2F02D74F-3985-41F8-AE8D-173BD9F32935}" type="presParOf" srcId="{E43D8D27-5825-4456-B3BD-17D3C7028357}" destId="{0584CA02-0A6C-4294-8857-3BD625ACC867}" srcOrd="8" destOrd="0" presId="urn:microsoft.com/office/officeart/2005/8/layout/list1"/>
    <dgm:cxn modelId="{4104B78D-7147-41BA-B743-FEC3BD8F427A}" type="presParOf" srcId="{0584CA02-0A6C-4294-8857-3BD625ACC867}" destId="{FFB809DD-0230-4F36-B09A-6D63F20C0981}" srcOrd="0" destOrd="0" presId="urn:microsoft.com/office/officeart/2005/8/layout/list1"/>
    <dgm:cxn modelId="{203E20D1-C5FE-41B6-8E47-054866B5FA9D}" type="presParOf" srcId="{0584CA02-0A6C-4294-8857-3BD625ACC867}" destId="{9B76A174-3D6B-44BF-AADF-60AF580CB4A1}" srcOrd="1" destOrd="0" presId="urn:microsoft.com/office/officeart/2005/8/layout/list1"/>
    <dgm:cxn modelId="{8D10FE97-7CA0-4EBA-B6B4-C7FF46D708F2}" type="presParOf" srcId="{E43D8D27-5825-4456-B3BD-17D3C7028357}" destId="{E7E59D25-0632-437C-97AD-CFD0D24D835B}" srcOrd="9" destOrd="0" presId="urn:microsoft.com/office/officeart/2005/8/layout/list1"/>
    <dgm:cxn modelId="{6BAAC846-3D61-40E7-99AC-D1C03ADFCE85}" type="presParOf" srcId="{E43D8D27-5825-4456-B3BD-17D3C7028357}" destId="{795B4BC7-AD36-493C-A762-95BFDE48C7DE}" srcOrd="10" destOrd="0" presId="urn:microsoft.com/office/officeart/2005/8/layout/list1"/>
    <dgm:cxn modelId="{575D1CD7-5662-4740-A25D-D8E3B0C276A6}" type="presParOf" srcId="{E43D8D27-5825-4456-B3BD-17D3C7028357}" destId="{1C1CAA3C-BD79-47F7-AF6B-B86948CA4E62}" srcOrd="11" destOrd="0" presId="urn:microsoft.com/office/officeart/2005/8/layout/list1"/>
    <dgm:cxn modelId="{F79285C2-DC09-40E0-9FCE-B879A3F9053F}" type="presParOf" srcId="{E43D8D27-5825-4456-B3BD-17D3C7028357}" destId="{397E0A02-78A8-4AC2-8CB1-CE6AB704F34C}" srcOrd="12" destOrd="0" presId="urn:microsoft.com/office/officeart/2005/8/layout/list1"/>
    <dgm:cxn modelId="{2B6D16A7-08DD-4B06-9D42-DC5CAAF0C661}" type="presParOf" srcId="{397E0A02-78A8-4AC2-8CB1-CE6AB704F34C}" destId="{8751C679-5A93-4813-8192-480C97A4BCC7}" srcOrd="0" destOrd="0" presId="urn:microsoft.com/office/officeart/2005/8/layout/list1"/>
    <dgm:cxn modelId="{C72A35E4-A542-4A61-AEC3-EFA04B8004E1}" type="presParOf" srcId="{397E0A02-78A8-4AC2-8CB1-CE6AB704F34C}" destId="{2A7F2F62-E1B0-4F88-8A1F-5F06B34C3D4B}" srcOrd="1" destOrd="0" presId="urn:microsoft.com/office/officeart/2005/8/layout/list1"/>
    <dgm:cxn modelId="{4EF9F16C-A605-4897-89E1-0CD2B10338A4}" type="presParOf" srcId="{E43D8D27-5825-4456-B3BD-17D3C7028357}" destId="{467AB380-7D68-43A5-B9FE-AF4028777EE9}" srcOrd="13" destOrd="0" presId="urn:microsoft.com/office/officeart/2005/8/layout/list1"/>
    <dgm:cxn modelId="{82757781-2A51-4D46-97E1-D9F8B7B9EAA9}" type="presParOf" srcId="{E43D8D27-5825-4456-B3BD-17D3C7028357}" destId="{6B9D514F-BCF8-478E-AF43-1AD414CF3A4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818BB4-0943-44C8-A4E7-E8BAF30B3871}" type="doc">
      <dgm:prSet loTypeId="urn:microsoft.com/office/officeart/2005/8/layout/hProcess9" loCatId="process" qsTypeId="urn:microsoft.com/office/officeart/2005/8/quickstyle/simple2" qsCatId="simple" csTypeId="urn:microsoft.com/office/officeart/2005/8/colors/accent1_2" csCatId="accent1" phldr="1"/>
      <dgm:spPr/>
    </dgm:pt>
    <dgm:pt modelId="{DA455724-8524-491A-8AB4-C8CFF4859DF9}">
      <dgm:prSet phldrT="[Tekst]"/>
      <dgm:spPr/>
      <dgm:t>
        <a:bodyPr/>
        <a:lstStyle/>
        <a:p>
          <a:r>
            <a:rPr lang="pl-PL" dirty="0"/>
            <a:t>Diagnoza potencjału ucznia</a:t>
          </a:r>
        </a:p>
      </dgm:t>
    </dgm:pt>
    <dgm:pt modelId="{90C9EA55-5C52-43FD-A851-908CB7BAF1E8}" type="parTrans" cxnId="{BD93724C-1EC8-4134-98A1-09AAA58D38CE}">
      <dgm:prSet/>
      <dgm:spPr/>
      <dgm:t>
        <a:bodyPr/>
        <a:lstStyle/>
        <a:p>
          <a:endParaRPr lang="pl-PL"/>
        </a:p>
      </dgm:t>
    </dgm:pt>
    <dgm:pt modelId="{B6EAF8FB-0120-40C8-B19F-21784032A930}" type="sibTrans" cxnId="{BD93724C-1EC8-4134-98A1-09AAA58D38CE}">
      <dgm:prSet/>
      <dgm:spPr/>
      <dgm:t>
        <a:bodyPr/>
        <a:lstStyle/>
        <a:p>
          <a:endParaRPr lang="pl-PL"/>
        </a:p>
      </dgm:t>
    </dgm:pt>
    <dgm:pt modelId="{05BD8DDE-8F64-4F4B-812A-58627DF94F31}">
      <dgm:prSet phldrT="[Tekst]"/>
      <dgm:spPr/>
      <dgm:t>
        <a:bodyPr/>
        <a:lstStyle/>
        <a:p>
          <a:r>
            <a:rPr lang="pl-PL" dirty="0"/>
            <a:t>Wspieranie ucznia</a:t>
          </a:r>
        </a:p>
      </dgm:t>
    </dgm:pt>
    <dgm:pt modelId="{1DE7357C-F404-4551-901A-76D6783EA45D}" type="parTrans" cxnId="{FB040C58-0515-4583-970A-F38F3F9B4A5C}">
      <dgm:prSet/>
      <dgm:spPr/>
      <dgm:t>
        <a:bodyPr/>
        <a:lstStyle/>
        <a:p>
          <a:endParaRPr lang="pl-PL"/>
        </a:p>
      </dgm:t>
    </dgm:pt>
    <dgm:pt modelId="{D777FDCC-47D4-4111-9101-13E1503EC861}" type="sibTrans" cxnId="{FB040C58-0515-4583-970A-F38F3F9B4A5C}">
      <dgm:prSet/>
      <dgm:spPr/>
      <dgm:t>
        <a:bodyPr/>
        <a:lstStyle/>
        <a:p>
          <a:endParaRPr lang="pl-PL"/>
        </a:p>
      </dgm:t>
    </dgm:pt>
    <dgm:pt modelId="{914B3FC0-B479-4054-B54B-9449E07AB295}">
      <dgm:prSet phldrT="[Tekst]"/>
      <dgm:spPr/>
      <dgm:t>
        <a:bodyPr/>
        <a:lstStyle/>
        <a:p>
          <a:r>
            <a:rPr lang="pl-PL" dirty="0"/>
            <a:t>Ocena efektywności działań</a:t>
          </a:r>
        </a:p>
      </dgm:t>
    </dgm:pt>
    <dgm:pt modelId="{70B75F47-A527-4477-AD21-A41F2DF1C9C7}" type="parTrans" cxnId="{03DC6E52-899B-4BC0-AA29-1153C1CFB822}">
      <dgm:prSet/>
      <dgm:spPr/>
      <dgm:t>
        <a:bodyPr/>
        <a:lstStyle/>
        <a:p>
          <a:endParaRPr lang="pl-PL"/>
        </a:p>
      </dgm:t>
    </dgm:pt>
    <dgm:pt modelId="{2B96E790-1C7B-4154-BC8C-A29D56F743C8}" type="sibTrans" cxnId="{03DC6E52-899B-4BC0-AA29-1153C1CFB822}">
      <dgm:prSet/>
      <dgm:spPr/>
      <dgm:t>
        <a:bodyPr/>
        <a:lstStyle/>
        <a:p>
          <a:endParaRPr lang="pl-PL"/>
        </a:p>
      </dgm:t>
    </dgm:pt>
    <dgm:pt modelId="{4012B067-5A5D-4C01-8E04-32D645802FE0}">
      <dgm:prSet/>
      <dgm:spPr/>
      <dgm:t>
        <a:bodyPr/>
        <a:lstStyle/>
        <a:p>
          <a:r>
            <a:rPr lang="pl-PL" dirty="0"/>
            <a:t>Wnioski</a:t>
          </a:r>
        </a:p>
        <a:p>
          <a:r>
            <a:rPr lang="pl-PL" dirty="0"/>
            <a:t>rekomendacje</a:t>
          </a:r>
        </a:p>
      </dgm:t>
    </dgm:pt>
    <dgm:pt modelId="{9FD87908-0AD6-455D-98BB-5EBBC58AA50B}" type="parTrans" cxnId="{07D0B9A5-41A1-470D-BFC4-55CE993AB12D}">
      <dgm:prSet/>
      <dgm:spPr/>
      <dgm:t>
        <a:bodyPr/>
        <a:lstStyle/>
        <a:p>
          <a:endParaRPr lang="pl-PL"/>
        </a:p>
      </dgm:t>
    </dgm:pt>
    <dgm:pt modelId="{D07AD7F5-A559-473B-A2AB-604F3DA4CCAC}" type="sibTrans" cxnId="{07D0B9A5-41A1-470D-BFC4-55CE993AB12D}">
      <dgm:prSet/>
      <dgm:spPr/>
      <dgm:t>
        <a:bodyPr/>
        <a:lstStyle/>
        <a:p>
          <a:endParaRPr lang="pl-PL"/>
        </a:p>
      </dgm:t>
    </dgm:pt>
    <dgm:pt modelId="{4587FAC0-AB51-4294-9637-5756B15330D7}">
      <dgm:prSet/>
      <dgm:spPr/>
      <dgm:t>
        <a:bodyPr/>
        <a:lstStyle/>
        <a:p>
          <a:r>
            <a:rPr lang="pl-PL" dirty="0"/>
            <a:t>Ocenianie</a:t>
          </a:r>
        </a:p>
      </dgm:t>
    </dgm:pt>
    <dgm:pt modelId="{73F8175D-6176-42CA-8EDF-1F5BD8D8A1AE}" type="parTrans" cxnId="{8A8914D4-F506-489B-BC14-A80721671A4F}">
      <dgm:prSet/>
      <dgm:spPr/>
      <dgm:t>
        <a:bodyPr/>
        <a:lstStyle/>
        <a:p>
          <a:endParaRPr lang="pl-PL"/>
        </a:p>
      </dgm:t>
    </dgm:pt>
    <dgm:pt modelId="{291DBCD4-36C4-498E-B032-A33058922A18}" type="sibTrans" cxnId="{8A8914D4-F506-489B-BC14-A80721671A4F}">
      <dgm:prSet/>
      <dgm:spPr/>
      <dgm:t>
        <a:bodyPr/>
        <a:lstStyle/>
        <a:p>
          <a:endParaRPr lang="pl-PL"/>
        </a:p>
      </dgm:t>
    </dgm:pt>
    <dgm:pt modelId="{8BF7BA5B-016C-4B7C-8871-8F13C62AB3F0}" type="pres">
      <dgm:prSet presAssocID="{48818BB4-0943-44C8-A4E7-E8BAF30B3871}" presName="CompostProcess" presStyleCnt="0">
        <dgm:presLayoutVars>
          <dgm:dir/>
          <dgm:resizeHandles val="exact"/>
        </dgm:presLayoutVars>
      </dgm:prSet>
      <dgm:spPr/>
    </dgm:pt>
    <dgm:pt modelId="{1B01F4E7-042D-47DF-8226-59479E92CE77}" type="pres">
      <dgm:prSet presAssocID="{48818BB4-0943-44C8-A4E7-E8BAF30B3871}" presName="arrow" presStyleLbl="bgShp" presStyleIdx="0" presStyleCnt="1"/>
      <dgm:spPr/>
    </dgm:pt>
    <dgm:pt modelId="{486222D7-0910-4083-9197-195EFCAD5693}" type="pres">
      <dgm:prSet presAssocID="{48818BB4-0943-44C8-A4E7-E8BAF30B3871}" presName="linearProcess" presStyleCnt="0"/>
      <dgm:spPr/>
    </dgm:pt>
    <dgm:pt modelId="{E3C2F386-2FF4-40E7-BB53-B4163F0BB457}" type="pres">
      <dgm:prSet presAssocID="{DA455724-8524-491A-8AB4-C8CFF4859DF9}" presName="textNode" presStyleLbl="node1" presStyleIdx="0" presStyleCnt="5">
        <dgm:presLayoutVars>
          <dgm:bulletEnabled val="1"/>
        </dgm:presLayoutVars>
      </dgm:prSet>
      <dgm:spPr/>
    </dgm:pt>
    <dgm:pt modelId="{2EB5D198-70D4-4BB1-B9E2-D0B01F61924D}" type="pres">
      <dgm:prSet presAssocID="{B6EAF8FB-0120-40C8-B19F-21784032A930}" presName="sibTrans" presStyleCnt="0"/>
      <dgm:spPr/>
    </dgm:pt>
    <dgm:pt modelId="{13D44E6F-C9F3-492B-8F91-F7260373CE66}" type="pres">
      <dgm:prSet presAssocID="{05BD8DDE-8F64-4F4B-812A-58627DF94F31}" presName="textNode" presStyleLbl="node1" presStyleIdx="1" presStyleCnt="5">
        <dgm:presLayoutVars>
          <dgm:bulletEnabled val="1"/>
        </dgm:presLayoutVars>
      </dgm:prSet>
      <dgm:spPr/>
    </dgm:pt>
    <dgm:pt modelId="{2D89843F-7E5A-43DA-9E1C-7FBDF0ACC561}" type="pres">
      <dgm:prSet presAssocID="{D777FDCC-47D4-4111-9101-13E1503EC861}" presName="sibTrans" presStyleCnt="0"/>
      <dgm:spPr/>
    </dgm:pt>
    <dgm:pt modelId="{AAD78FD2-39C5-4A9F-B2CA-A12262350C04}" type="pres">
      <dgm:prSet presAssocID="{4587FAC0-AB51-4294-9637-5756B15330D7}" presName="textNode" presStyleLbl="node1" presStyleIdx="2" presStyleCnt="5">
        <dgm:presLayoutVars>
          <dgm:bulletEnabled val="1"/>
        </dgm:presLayoutVars>
      </dgm:prSet>
      <dgm:spPr/>
    </dgm:pt>
    <dgm:pt modelId="{DCE5F26F-7FA7-45C5-9116-409AA32CEEAD}" type="pres">
      <dgm:prSet presAssocID="{291DBCD4-36C4-498E-B032-A33058922A18}" presName="sibTrans" presStyleCnt="0"/>
      <dgm:spPr/>
    </dgm:pt>
    <dgm:pt modelId="{B87B597B-8B74-44C4-B7F7-C5E2AB469DAA}" type="pres">
      <dgm:prSet presAssocID="{914B3FC0-B479-4054-B54B-9449E07AB295}" presName="textNode" presStyleLbl="node1" presStyleIdx="3" presStyleCnt="5" custLinFactNeighborX="12612" custLinFactNeighborY="1130">
        <dgm:presLayoutVars>
          <dgm:bulletEnabled val="1"/>
        </dgm:presLayoutVars>
      </dgm:prSet>
      <dgm:spPr/>
    </dgm:pt>
    <dgm:pt modelId="{05318A05-6955-4532-AA17-EA7A9D5B7E6B}" type="pres">
      <dgm:prSet presAssocID="{2B96E790-1C7B-4154-BC8C-A29D56F743C8}" presName="sibTrans" presStyleCnt="0"/>
      <dgm:spPr/>
    </dgm:pt>
    <dgm:pt modelId="{A273B198-EBB7-45A5-A8A4-DA5060E5C935}" type="pres">
      <dgm:prSet presAssocID="{4012B067-5A5D-4C01-8E04-32D645802FE0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D6E65904-8407-49AE-870D-8B255CF59AFF}" type="presOf" srcId="{914B3FC0-B479-4054-B54B-9449E07AB295}" destId="{B87B597B-8B74-44C4-B7F7-C5E2AB469DAA}" srcOrd="0" destOrd="0" presId="urn:microsoft.com/office/officeart/2005/8/layout/hProcess9"/>
    <dgm:cxn modelId="{9231140E-7265-41EF-B881-24333E048100}" type="presOf" srcId="{DA455724-8524-491A-8AB4-C8CFF4859DF9}" destId="{E3C2F386-2FF4-40E7-BB53-B4163F0BB457}" srcOrd="0" destOrd="0" presId="urn:microsoft.com/office/officeart/2005/8/layout/hProcess9"/>
    <dgm:cxn modelId="{BD93724C-1EC8-4134-98A1-09AAA58D38CE}" srcId="{48818BB4-0943-44C8-A4E7-E8BAF30B3871}" destId="{DA455724-8524-491A-8AB4-C8CFF4859DF9}" srcOrd="0" destOrd="0" parTransId="{90C9EA55-5C52-43FD-A851-908CB7BAF1E8}" sibTransId="{B6EAF8FB-0120-40C8-B19F-21784032A930}"/>
    <dgm:cxn modelId="{03DC6E52-899B-4BC0-AA29-1153C1CFB822}" srcId="{48818BB4-0943-44C8-A4E7-E8BAF30B3871}" destId="{914B3FC0-B479-4054-B54B-9449E07AB295}" srcOrd="3" destOrd="0" parTransId="{70B75F47-A527-4477-AD21-A41F2DF1C9C7}" sibTransId="{2B96E790-1C7B-4154-BC8C-A29D56F743C8}"/>
    <dgm:cxn modelId="{FB040C58-0515-4583-970A-F38F3F9B4A5C}" srcId="{48818BB4-0943-44C8-A4E7-E8BAF30B3871}" destId="{05BD8DDE-8F64-4F4B-812A-58627DF94F31}" srcOrd="1" destOrd="0" parTransId="{1DE7357C-F404-4551-901A-76D6783EA45D}" sibTransId="{D777FDCC-47D4-4111-9101-13E1503EC861}"/>
    <dgm:cxn modelId="{99694280-6D24-4334-8FCF-4FF86FACC100}" type="presOf" srcId="{4012B067-5A5D-4C01-8E04-32D645802FE0}" destId="{A273B198-EBB7-45A5-A8A4-DA5060E5C935}" srcOrd="0" destOrd="0" presId="urn:microsoft.com/office/officeart/2005/8/layout/hProcess9"/>
    <dgm:cxn modelId="{94FCC183-2714-4EF0-8470-D176C3A94A5F}" type="presOf" srcId="{05BD8DDE-8F64-4F4B-812A-58627DF94F31}" destId="{13D44E6F-C9F3-492B-8F91-F7260373CE66}" srcOrd="0" destOrd="0" presId="urn:microsoft.com/office/officeart/2005/8/layout/hProcess9"/>
    <dgm:cxn modelId="{4DA53488-4132-4E10-9E32-D99F29B49793}" type="presOf" srcId="{4587FAC0-AB51-4294-9637-5756B15330D7}" destId="{AAD78FD2-39C5-4A9F-B2CA-A12262350C04}" srcOrd="0" destOrd="0" presId="urn:microsoft.com/office/officeart/2005/8/layout/hProcess9"/>
    <dgm:cxn modelId="{07D0B9A5-41A1-470D-BFC4-55CE993AB12D}" srcId="{48818BB4-0943-44C8-A4E7-E8BAF30B3871}" destId="{4012B067-5A5D-4C01-8E04-32D645802FE0}" srcOrd="4" destOrd="0" parTransId="{9FD87908-0AD6-455D-98BB-5EBBC58AA50B}" sibTransId="{D07AD7F5-A559-473B-A2AB-604F3DA4CCAC}"/>
    <dgm:cxn modelId="{8A8914D4-F506-489B-BC14-A80721671A4F}" srcId="{48818BB4-0943-44C8-A4E7-E8BAF30B3871}" destId="{4587FAC0-AB51-4294-9637-5756B15330D7}" srcOrd="2" destOrd="0" parTransId="{73F8175D-6176-42CA-8EDF-1F5BD8D8A1AE}" sibTransId="{291DBCD4-36C4-498E-B032-A33058922A18}"/>
    <dgm:cxn modelId="{9A501DE2-083F-4D43-97E4-FF9135D00AAA}" type="presOf" srcId="{48818BB4-0943-44C8-A4E7-E8BAF30B3871}" destId="{8BF7BA5B-016C-4B7C-8871-8F13C62AB3F0}" srcOrd="0" destOrd="0" presId="urn:microsoft.com/office/officeart/2005/8/layout/hProcess9"/>
    <dgm:cxn modelId="{01B1197C-214A-4BB9-841E-188060F54529}" type="presParOf" srcId="{8BF7BA5B-016C-4B7C-8871-8F13C62AB3F0}" destId="{1B01F4E7-042D-47DF-8226-59479E92CE77}" srcOrd="0" destOrd="0" presId="urn:microsoft.com/office/officeart/2005/8/layout/hProcess9"/>
    <dgm:cxn modelId="{F21FA499-D5EC-4EFD-B167-50CC39244364}" type="presParOf" srcId="{8BF7BA5B-016C-4B7C-8871-8F13C62AB3F0}" destId="{486222D7-0910-4083-9197-195EFCAD5693}" srcOrd="1" destOrd="0" presId="urn:microsoft.com/office/officeart/2005/8/layout/hProcess9"/>
    <dgm:cxn modelId="{A7EC16C0-863F-4148-9AF6-EB51E1C97A92}" type="presParOf" srcId="{486222D7-0910-4083-9197-195EFCAD5693}" destId="{E3C2F386-2FF4-40E7-BB53-B4163F0BB457}" srcOrd="0" destOrd="0" presId="urn:microsoft.com/office/officeart/2005/8/layout/hProcess9"/>
    <dgm:cxn modelId="{FE2B2DB3-E791-4BF4-B849-F6D96FA85E0C}" type="presParOf" srcId="{486222D7-0910-4083-9197-195EFCAD5693}" destId="{2EB5D198-70D4-4BB1-B9E2-D0B01F61924D}" srcOrd="1" destOrd="0" presId="urn:microsoft.com/office/officeart/2005/8/layout/hProcess9"/>
    <dgm:cxn modelId="{BFACDA56-B344-4FD3-BB77-84B913A530C1}" type="presParOf" srcId="{486222D7-0910-4083-9197-195EFCAD5693}" destId="{13D44E6F-C9F3-492B-8F91-F7260373CE66}" srcOrd="2" destOrd="0" presId="urn:microsoft.com/office/officeart/2005/8/layout/hProcess9"/>
    <dgm:cxn modelId="{50FBF32D-059E-42B0-A014-211F37A95C88}" type="presParOf" srcId="{486222D7-0910-4083-9197-195EFCAD5693}" destId="{2D89843F-7E5A-43DA-9E1C-7FBDF0ACC561}" srcOrd="3" destOrd="0" presId="urn:microsoft.com/office/officeart/2005/8/layout/hProcess9"/>
    <dgm:cxn modelId="{E290244D-BC65-4C75-BEB2-1AA9E522A22C}" type="presParOf" srcId="{486222D7-0910-4083-9197-195EFCAD5693}" destId="{AAD78FD2-39C5-4A9F-B2CA-A12262350C04}" srcOrd="4" destOrd="0" presId="urn:microsoft.com/office/officeart/2005/8/layout/hProcess9"/>
    <dgm:cxn modelId="{62412D7A-F400-4C30-BA8A-72C8FC65946A}" type="presParOf" srcId="{486222D7-0910-4083-9197-195EFCAD5693}" destId="{DCE5F26F-7FA7-45C5-9116-409AA32CEEAD}" srcOrd="5" destOrd="0" presId="urn:microsoft.com/office/officeart/2005/8/layout/hProcess9"/>
    <dgm:cxn modelId="{5B33C3DF-95C3-41AF-ACF3-493C49655D87}" type="presParOf" srcId="{486222D7-0910-4083-9197-195EFCAD5693}" destId="{B87B597B-8B74-44C4-B7F7-C5E2AB469DAA}" srcOrd="6" destOrd="0" presId="urn:microsoft.com/office/officeart/2005/8/layout/hProcess9"/>
    <dgm:cxn modelId="{32568CA0-A090-4FB8-8A27-7EDB798387D9}" type="presParOf" srcId="{486222D7-0910-4083-9197-195EFCAD5693}" destId="{05318A05-6955-4532-AA17-EA7A9D5B7E6B}" srcOrd="7" destOrd="0" presId="urn:microsoft.com/office/officeart/2005/8/layout/hProcess9"/>
    <dgm:cxn modelId="{DFACCDC8-FE4D-48EB-96A8-0994547C65CA}" type="presParOf" srcId="{486222D7-0910-4083-9197-195EFCAD5693}" destId="{A273B198-EBB7-45A5-A8A4-DA5060E5C935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A02942-B57D-4034-9425-929C2EB6E91B}">
      <dsp:nvSpPr>
        <dsp:cNvPr id="0" name=""/>
        <dsp:cNvSpPr/>
      </dsp:nvSpPr>
      <dsp:spPr>
        <a:xfrm>
          <a:off x="0" y="392322"/>
          <a:ext cx="794774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911B16-9A84-4C94-B738-4FDF46363C2F}">
      <dsp:nvSpPr>
        <dsp:cNvPr id="0" name=""/>
        <dsp:cNvSpPr/>
      </dsp:nvSpPr>
      <dsp:spPr>
        <a:xfrm>
          <a:off x="397387" y="23322"/>
          <a:ext cx="5563419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284" tIns="0" rIns="210284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b="1" kern="1200" dirty="0">
              <a:solidFill>
                <a:srgbClr val="002060"/>
              </a:solidFill>
            </a:rPr>
            <a:t>organizacyjne</a:t>
          </a:r>
        </a:p>
      </dsp:txBody>
      <dsp:txXfrm>
        <a:off x="433413" y="59348"/>
        <a:ext cx="5491367" cy="665948"/>
      </dsp:txXfrm>
    </dsp:sp>
    <dsp:sp modelId="{BC8B4646-8EA9-40DE-A7FA-15268B61D28F}">
      <dsp:nvSpPr>
        <dsp:cNvPr id="0" name=""/>
        <dsp:cNvSpPr/>
      </dsp:nvSpPr>
      <dsp:spPr>
        <a:xfrm>
          <a:off x="0" y="1526322"/>
          <a:ext cx="794774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81CBCE-F01C-4EF6-B004-A37E0F6EC3D6}">
      <dsp:nvSpPr>
        <dsp:cNvPr id="0" name=""/>
        <dsp:cNvSpPr/>
      </dsp:nvSpPr>
      <dsp:spPr>
        <a:xfrm>
          <a:off x="397387" y="1157322"/>
          <a:ext cx="5563419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284" tIns="0" rIns="210284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b="1" kern="1200" dirty="0">
              <a:solidFill>
                <a:srgbClr val="002060"/>
              </a:solidFill>
            </a:rPr>
            <a:t>programowe</a:t>
          </a:r>
        </a:p>
      </dsp:txBody>
      <dsp:txXfrm>
        <a:off x="433413" y="1193348"/>
        <a:ext cx="5491367" cy="665948"/>
      </dsp:txXfrm>
    </dsp:sp>
    <dsp:sp modelId="{795B4BC7-AD36-493C-A762-95BFDE48C7DE}">
      <dsp:nvSpPr>
        <dsp:cNvPr id="0" name=""/>
        <dsp:cNvSpPr/>
      </dsp:nvSpPr>
      <dsp:spPr>
        <a:xfrm>
          <a:off x="0" y="2660322"/>
          <a:ext cx="794774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76A174-3D6B-44BF-AADF-60AF580CB4A1}">
      <dsp:nvSpPr>
        <dsp:cNvPr id="0" name=""/>
        <dsp:cNvSpPr/>
      </dsp:nvSpPr>
      <dsp:spPr>
        <a:xfrm>
          <a:off x="397387" y="2291322"/>
          <a:ext cx="5563419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284" tIns="0" rIns="210284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b="1" kern="1200" dirty="0">
              <a:solidFill>
                <a:srgbClr val="002060"/>
              </a:solidFill>
            </a:rPr>
            <a:t>metodyczne</a:t>
          </a:r>
        </a:p>
      </dsp:txBody>
      <dsp:txXfrm>
        <a:off x="433413" y="2327348"/>
        <a:ext cx="5491367" cy="665948"/>
      </dsp:txXfrm>
    </dsp:sp>
    <dsp:sp modelId="{6B9D514F-BCF8-478E-AF43-1AD414CF3A4C}">
      <dsp:nvSpPr>
        <dsp:cNvPr id="0" name=""/>
        <dsp:cNvSpPr/>
      </dsp:nvSpPr>
      <dsp:spPr>
        <a:xfrm>
          <a:off x="0" y="3794322"/>
          <a:ext cx="794774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7F2F62-E1B0-4F88-8A1F-5F06B34C3D4B}">
      <dsp:nvSpPr>
        <dsp:cNvPr id="0" name=""/>
        <dsp:cNvSpPr/>
      </dsp:nvSpPr>
      <dsp:spPr>
        <a:xfrm>
          <a:off x="397387" y="3425322"/>
          <a:ext cx="5563419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284" tIns="0" rIns="210284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b="1" kern="1200" dirty="0">
              <a:solidFill>
                <a:srgbClr val="002060"/>
              </a:solidFill>
            </a:rPr>
            <a:t>inne, jakie?</a:t>
          </a:r>
        </a:p>
      </dsp:txBody>
      <dsp:txXfrm>
        <a:off x="433413" y="3461348"/>
        <a:ext cx="5491367" cy="665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01F4E7-042D-47DF-8226-59479E92CE77}">
      <dsp:nvSpPr>
        <dsp:cNvPr id="0" name=""/>
        <dsp:cNvSpPr/>
      </dsp:nvSpPr>
      <dsp:spPr>
        <a:xfrm>
          <a:off x="871629" y="0"/>
          <a:ext cx="9878469" cy="43513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C2F386-2FF4-40E7-BB53-B4163F0BB457}">
      <dsp:nvSpPr>
        <dsp:cNvPr id="0" name=""/>
        <dsp:cNvSpPr/>
      </dsp:nvSpPr>
      <dsp:spPr>
        <a:xfrm>
          <a:off x="5287" y="1305401"/>
          <a:ext cx="2218611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/>
            <a:t>Diagnoza potencjału ucznia</a:t>
          </a:r>
        </a:p>
      </dsp:txBody>
      <dsp:txXfrm>
        <a:off x="90253" y="1390367"/>
        <a:ext cx="2048679" cy="1570603"/>
      </dsp:txXfrm>
    </dsp:sp>
    <dsp:sp modelId="{13D44E6F-C9F3-492B-8F91-F7260373CE66}">
      <dsp:nvSpPr>
        <dsp:cNvPr id="0" name=""/>
        <dsp:cNvSpPr/>
      </dsp:nvSpPr>
      <dsp:spPr>
        <a:xfrm>
          <a:off x="2353423" y="1305401"/>
          <a:ext cx="2218611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/>
            <a:t>Wspieranie ucznia</a:t>
          </a:r>
        </a:p>
      </dsp:txBody>
      <dsp:txXfrm>
        <a:off x="2438389" y="1390367"/>
        <a:ext cx="2048679" cy="1570603"/>
      </dsp:txXfrm>
    </dsp:sp>
    <dsp:sp modelId="{AAD78FD2-39C5-4A9F-B2CA-A12262350C04}">
      <dsp:nvSpPr>
        <dsp:cNvPr id="0" name=""/>
        <dsp:cNvSpPr/>
      </dsp:nvSpPr>
      <dsp:spPr>
        <a:xfrm>
          <a:off x="4701558" y="1305401"/>
          <a:ext cx="2218611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/>
            <a:t>Ocenianie</a:t>
          </a:r>
        </a:p>
      </dsp:txBody>
      <dsp:txXfrm>
        <a:off x="4786524" y="1390367"/>
        <a:ext cx="2048679" cy="1570603"/>
      </dsp:txXfrm>
    </dsp:sp>
    <dsp:sp modelId="{B87B597B-8B74-44C4-B7F7-C5E2AB469DAA}">
      <dsp:nvSpPr>
        <dsp:cNvPr id="0" name=""/>
        <dsp:cNvSpPr/>
      </dsp:nvSpPr>
      <dsp:spPr>
        <a:xfrm>
          <a:off x="7066030" y="1325069"/>
          <a:ext cx="2218611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/>
            <a:t>Ocena efektywności działań</a:t>
          </a:r>
        </a:p>
      </dsp:txBody>
      <dsp:txXfrm>
        <a:off x="7150996" y="1410035"/>
        <a:ext cx="2048679" cy="1570603"/>
      </dsp:txXfrm>
    </dsp:sp>
    <dsp:sp modelId="{A273B198-EBB7-45A5-A8A4-DA5060E5C935}">
      <dsp:nvSpPr>
        <dsp:cNvPr id="0" name=""/>
        <dsp:cNvSpPr/>
      </dsp:nvSpPr>
      <dsp:spPr>
        <a:xfrm>
          <a:off x="9397830" y="1305401"/>
          <a:ext cx="2218611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/>
            <a:t>Wnioski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/>
            <a:t>rekomendacje</a:t>
          </a:r>
        </a:p>
      </dsp:txBody>
      <dsp:txXfrm>
        <a:off x="9482796" y="1390367"/>
        <a:ext cx="2048679" cy="1570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4596-FDB8-4B27-9F11-6B3D4A1F4EDB}" type="datetimeFigureOut">
              <a:rPr lang="pl-PL" smtClean="0"/>
              <a:t>05.06.2024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7B06-B5CE-4F81-B797-ABA1EA8FB6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5424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4596-FDB8-4B27-9F11-6B3D4A1F4EDB}" type="datetimeFigureOut">
              <a:rPr lang="pl-PL" smtClean="0"/>
              <a:t>05.06.2024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7B06-B5CE-4F81-B797-ABA1EA8FB6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5715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4596-FDB8-4B27-9F11-6B3D4A1F4EDB}" type="datetimeFigureOut">
              <a:rPr lang="pl-PL" smtClean="0"/>
              <a:t>05.06.2024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7B06-B5CE-4F81-B797-ABA1EA8FB6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218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4596-FDB8-4B27-9F11-6B3D4A1F4EDB}" type="datetimeFigureOut">
              <a:rPr lang="pl-PL" smtClean="0"/>
              <a:t>05.06.2024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7B06-B5CE-4F81-B797-ABA1EA8FB6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691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4596-FDB8-4B27-9F11-6B3D4A1F4EDB}" type="datetimeFigureOut">
              <a:rPr lang="pl-PL" smtClean="0"/>
              <a:t>05.06.2024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7B06-B5CE-4F81-B797-ABA1EA8FB6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2196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4596-FDB8-4B27-9F11-6B3D4A1F4EDB}" type="datetimeFigureOut">
              <a:rPr lang="pl-PL" smtClean="0"/>
              <a:t>05.06.2024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7B06-B5CE-4F81-B797-ABA1EA8FB6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1627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4596-FDB8-4B27-9F11-6B3D4A1F4EDB}" type="datetimeFigureOut">
              <a:rPr lang="pl-PL" smtClean="0"/>
              <a:t>05.06.2024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7B06-B5CE-4F81-B797-ABA1EA8FB6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0690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4596-FDB8-4B27-9F11-6B3D4A1F4EDB}" type="datetimeFigureOut">
              <a:rPr lang="pl-PL" smtClean="0"/>
              <a:t>05.06.2024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7B06-B5CE-4F81-B797-ABA1EA8FB6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3723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4596-FDB8-4B27-9F11-6B3D4A1F4EDB}" type="datetimeFigureOut">
              <a:rPr lang="pl-PL" smtClean="0"/>
              <a:t>05.06.2024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7B06-B5CE-4F81-B797-ABA1EA8FB6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511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4596-FDB8-4B27-9F11-6B3D4A1F4EDB}" type="datetimeFigureOut">
              <a:rPr lang="pl-PL" smtClean="0"/>
              <a:t>05.06.2024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7B06-B5CE-4F81-B797-ABA1EA8FB6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5574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4596-FDB8-4B27-9F11-6B3D4A1F4EDB}" type="datetimeFigureOut">
              <a:rPr lang="pl-PL" smtClean="0"/>
              <a:t>05.06.2024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C7B06-B5CE-4F81-B797-ABA1EA8FB6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7243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54596-FDB8-4B27-9F11-6B3D4A1F4EDB}" type="datetimeFigureOut">
              <a:rPr lang="pl-PL" smtClean="0"/>
              <a:t>05.06.2024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C7B06-B5CE-4F81-B797-ABA1EA8FB6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9356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pl/url?url=http://www.nam.home.pl/zsr/index.php/aktualnosci/137-comenius-games-gry-jako-strategie-motywujace-w-edukacji&amp;rct=j&amp;frm=1&amp;q=&amp;esrc=s&amp;sa=U&amp;ei=GwArVP2dM-SnygPy4oEw&amp;ved=0CDsQ9QEwEw&amp;usg=AFQjCNEvhuxR0iCdizh2YNWACWvlfm0IR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281084"/>
            <a:ext cx="10515600" cy="38958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36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l-PL" sz="36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„Uczeń zdolny i jego wrogowie” </a:t>
            </a:r>
            <a:br>
              <a:rPr lang="pl-PL" sz="36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 czyli jak (nie)zmarnować talentu ucznia?</a:t>
            </a:r>
          </a:p>
          <a:p>
            <a:pPr marL="0" indent="0" algn="ctr">
              <a:buNone/>
            </a:pPr>
            <a:endParaRPr lang="pl-PL" sz="36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l-PL" sz="2400" dirty="0"/>
              <a:t>Warszawa, MANS 18 maja 2024</a:t>
            </a:r>
          </a:p>
          <a:p>
            <a:pPr marL="0" indent="0" algn="ctr">
              <a:buNone/>
            </a:pPr>
            <a:br>
              <a:rPr lang="pl-PL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36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657"/>
          <a:stretch>
            <a:fillRect/>
          </a:stretch>
        </p:blipFill>
        <p:spPr bwMode="auto">
          <a:xfrm>
            <a:off x="64782" y="0"/>
            <a:ext cx="12159761" cy="214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4500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Promocja w czasie roku szkolnego ucznia klasy I </a:t>
            </a:r>
            <a:r>
              <a:rPr lang="pl-PL" sz="32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l-PL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dirty="0"/>
              <a:t>Na wniosek rodziców ucznia i po uzyskaniu zgody wychowawcy oddziału albo na wniosek wychowawcy oddziału i po uzyskaniu zgody rodziców ucznia </a:t>
            </a:r>
            <a:r>
              <a:rPr lang="pl-PL" sz="2400" b="1" dirty="0"/>
              <a:t>rada pedagogiczna może postanowić o promowaniu ucznia klasy I </a:t>
            </a:r>
            <a:r>
              <a:rPr lang="pl-PL" sz="2400" b="1" dirty="0" err="1"/>
              <a:t>i</a:t>
            </a:r>
            <a:r>
              <a:rPr lang="pl-PL" sz="2400" b="1" dirty="0"/>
              <a:t> II szkoły podstawowej do klasy programowo wyższej również w ciągu roku szkolnego</a:t>
            </a:r>
            <a:r>
              <a:rPr lang="pl-PL" sz="2400" dirty="0"/>
              <a:t>, jeżeli poziom rozwoju i osiągnięć ucznia rokuje opanowanie w jednym roku szkolnym treści nauczania przewidzianych w programie nauczania dwóch klas.</a:t>
            </a:r>
          </a:p>
        </p:txBody>
      </p:sp>
    </p:spTree>
    <p:extLst>
      <p:ext uri="{BB962C8B-B14F-4D97-AF65-F5344CB8AC3E}">
        <p14:creationId xmlns:p14="http://schemas.microsoft.com/office/powerpoint/2010/main" val="3337408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Pomoc materialna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2400" dirty="0"/>
              <a:t>Pomoc materialna jest udzielana uczniom w celu zmniejszenia różnic w dostępie do edukacji, umożliwienia pokonywania barier dostępu do edukacji wynikających z trudnej sytuacji materialnej ucznia, a także wspierania edukacji uczniów zdolnych.</a:t>
            </a:r>
          </a:p>
          <a:p>
            <a:pPr algn="just"/>
            <a:r>
              <a:rPr lang="pl-PL" sz="2400" b="1" dirty="0"/>
              <a:t>Pomoc materialna ma charakter socjalny albo motywacyjny.</a:t>
            </a:r>
          </a:p>
          <a:p>
            <a:pPr algn="just"/>
            <a:r>
              <a:rPr lang="pl-PL" sz="2400" b="1" dirty="0"/>
              <a:t>Świadczeniami pomocy materialnej o charakterze motywacyjnym są: </a:t>
            </a:r>
          </a:p>
          <a:p>
            <a:pPr algn="just"/>
            <a:r>
              <a:rPr lang="pl-PL" sz="2400" dirty="0"/>
              <a:t>1) stypendium za wyniki w nauce lub za osiągnięcia sportowe; </a:t>
            </a:r>
          </a:p>
          <a:p>
            <a:pPr algn="just"/>
            <a:r>
              <a:rPr lang="pl-PL" sz="2400" dirty="0"/>
              <a:t>2) stypendium Prezesa Rady Ministrów; </a:t>
            </a:r>
          </a:p>
          <a:p>
            <a:pPr algn="just"/>
            <a:r>
              <a:rPr lang="pl-PL" sz="2400" dirty="0"/>
              <a:t>3) stypendium ministra właściwego do spraw oświaty i wychowania; </a:t>
            </a:r>
          </a:p>
          <a:p>
            <a:pPr algn="just"/>
            <a:r>
              <a:rPr lang="pl-PL" sz="2400" dirty="0"/>
              <a:t>4) stypendium ministra właściwego do spraw kultury i ochrony dziedzictwa narodowego.</a:t>
            </a:r>
          </a:p>
        </p:txBody>
      </p:sp>
    </p:spTree>
    <p:extLst>
      <p:ext uri="{BB962C8B-B14F-4D97-AF65-F5344CB8AC3E}">
        <p14:creationId xmlns:p14="http://schemas.microsoft.com/office/powerpoint/2010/main" val="2262932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5581" y="310355"/>
            <a:ext cx="10515600" cy="132556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l-PL" altLang="pl-PL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Podmiot edukacji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altLang="pl-PL" dirty="0"/>
              <a:t>Wyzwanie?</a:t>
            </a:r>
          </a:p>
          <a:p>
            <a:pPr eaLnBrk="1" hangingPunct="1"/>
            <a:endParaRPr lang="pl-PL" altLang="pl-PL" dirty="0"/>
          </a:p>
          <a:p>
            <a:pPr eaLnBrk="1" hangingPunct="1"/>
            <a:endParaRPr lang="pl-PL" altLang="pl-PL" dirty="0"/>
          </a:p>
          <a:p>
            <a:pPr eaLnBrk="1" hangingPunct="1"/>
            <a:endParaRPr lang="pl-PL" altLang="pl-PL" dirty="0"/>
          </a:p>
          <a:p>
            <a:pPr eaLnBrk="1" hangingPunct="1"/>
            <a:endParaRPr lang="pl-PL" altLang="pl-PL" dirty="0"/>
          </a:p>
          <a:p>
            <a:pPr eaLnBrk="1" hangingPunct="1"/>
            <a:endParaRPr lang="pl-PL" altLang="pl-PL" dirty="0"/>
          </a:p>
          <a:p>
            <a:pPr eaLnBrk="1" hangingPunct="1"/>
            <a:r>
              <a:rPr lang="pl-PL" altLang="pl-PL" dirty="0"/>
              <a:t>Zagrożenie?</a:t>
            </a:r>
          </a:p>
        </p:txBody>
      </p:sp>
      <p:pic>
        <p:nvPicPr>
          <p:cNvPr id="5124" name="Picture 5" descr="ANd9GcSvz4YQiKbTM5ngeJ0f8nngEwAFEuEdaaJDISAR9qkEGKDpEr-9EB3yv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205038"/>
            <a:ext cx="26670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9160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pl-PL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Relacja…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 marL="0" indent="0" algn="ctr">
              <a:buFontTx/>
              <a:buNone/>
              <a:defRPr/>
            </a:pPr>
            <a:r>
              <a:rPr lang="pl-PL" dirty="0"/>
              <a:t>        </a:t>
            </a:r>
            <a:r>
              <a:rPr lang="pl-PL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</a:t>
            </a:r>
            <a:r>
              <a:rPr lang="pl-PL" sz="3200" dirty="0"/>
              <a:t> </a:t>
            </a:r>
            <a:r>
              <a:rPr lang="pl-PL" sz="3600" dirty="0"/>
              <a:t>                                         </a:t>
            </a:r>
            <a:r>
              <a:rPr lang="pl-PL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uczeń zdolny	</a:t>
            </a:r>
            <a:r>
              <a:rPr lang="pl-PL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marL="0" indent="0" algn="ctr">
              <a:buFontTx/>
              <a:buNone/>
              <a:defRPr/>
            </a:pPr>
            <a:r>
              <a:rPr lang="pl-PL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	</a:t>
            </a:r>
          </a:p>
        </p:txBody>
      </p:sp>
      <p:sp>
        <p:nvSpPr>
          <p:cNvPr id="5" name="Strzałka w prawo z wcięciem 4"/>
          <p:cNvSpPr/>
          <p:nvPr/>
        </p:nvSpPr>
        <p:spPr>
          <a:xfrm>
            <a:off x="3883742" y="2637503"/>
            <a:ext cx="2438400" cy="1143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7859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Indywidualizacja pracy z uczniem; </a:t>
            </a:r>
            <a:br>
              <a:rPr lang="pl-PL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dostosowanie wymagań edukacyjnych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64954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pl-PL" sz="2400" dirty="0"/>
              <a:t>Nauczyciel jest obowiązany indywidualizować pracę z uczniem na zajęciach edukacyjnych odpowiednio do potrzeb rozwojowych i edukacyjnych oraz możliwości psychofizycznych ucznia.</a:t>
            </a:r>
          </a:p>
          <a:p>
            <a:pPr algn="just"/>
            <a:r>
              <a:rPr lang="pl-PL" sz="2400" dirty="0"/>
              <a:t>Nauczyciel jest obowiązany dostosować wymagania edukacyjne, do indywidualnych potrzeb rozwojowych i edukacyjnych oraz możliwości psychofizycznych ucznia,</a:t>
            </a:r>
          </a:p>
        </p:txBody>
      </p:sp>
    </p:spTree>
    <p:extLst>
      <p:ext uri="{BB962C8B-B14F-4D97-AF65-F5344CB8AC3E}">
        <p14:creationId xmlns:p14="http://schemas.microsoft.com/office/powerpoint/2010/main" val="3447726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Pomoc </a:t>
            </a:r>
            <a:r>
              <a:rPr lang="pl-PL" sz="32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psychologiczno</a:t>
            </a:r>
            <a:r>
              <a:rPr lang="pl-PL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pedagogiczna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Potrzeba objęcia ucznia pomocą psychologiczno-pedagogiczną w przedszkolu, szkole i placówce wynika w szczególności:</a:t>
            </a:r>
          </a:p>
          <a:p>
            <a:r>
              <a:rPr lang="pl-PL" sz="2400" dirty="0"/>
              <a:t>1) z niepełnosprawności; </a:t>
            </a:r>
          </a:p>
          <a:p>
            <a:r>
              <a:rPr lang="pl-PL" sz="2400" dirty="0"/>
              <a:t>2) z niedostosowania społecznego; </a:t>
            </a:r>
          </a:p>
          <a:p>
            <a:r>
              <a:rPr lang="pl-PL" sz="2400" dirty="0"/>
              <a:t>3) z zagrożenia niedostosowaniem społecznym; </a:t>
            </a:r>
          </a:p>
          <a:p>
            <a:r>
              <a:rPr lang="pl-PL" sz="2400" dirty="0"/>
              <a:t>4) z zaburzeń zachowania lub emocji; </a:t>
            </a:r>
          </a:p>
          <a:p>
            <a:r>
              <a:rPr lang="pl-PL" sz="2400" b="1" dirty="0"/>
              <a:t>5) ze szczególnych uzdolnień; </a:t>
            </a:r>
          </a:p>
          <a:p>
            <a:r>
              <a:rPr lang="pl-PL" sz="2400" dirty="0"/>
              <a:t>6) ze specyficznych trudności w uczeniu się;</a:t>
            </a:r>
          </a:p>
          <a:p>
            <a:r>
              <a:rPr lang="pl-PL" sz="2400" dirty="0"/>
              <a:t>(…)</a:t>
            </a:r>
          </a:p>
        </p:txBody>
      </p:sp>
    </p:spTree>
    <p:extLst>
      <p:ext uri="{BB962C8B-B14F-4D97-AF65-F5344CB8AC3E}">
        <p14:creationId xmlns:p14="http://schemas.microsoft.com/office/powerpoint/2010/main" val="3343376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jaki sposób?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Pomoc psychologiczno- -pedagogiczna jest udzielana w trakcie bieżącej pracy z uczniem oraz przez zintegrowane działania nauczycieli i specjalistów, a także w formie: </a:t>
            </a:r>
          </a:p>
          <a:p>
            <a:r>
              <a:rPr lang="pl-PL" sz="2400" dirty="0"/>
              <a:t>1) (…)</a:t>
            </a:r>
          </a:p>
          <a:p>
            <a:r>
              <a:rPr lang="pl-PL" sz="2400" dirty="0"/>
              <a:t>2) zajęć rozwijających uzdolnienia; </a:t>
            </a:r>
          </a:p>
          <a:p>
            <a:r>
              <a:rPr lang="pl-PL" sz="2400" dirty="0"/>
              <a:t>(…)</a:t>
            </a:r>
          </a:p>
          <a:p>
            <a:r>
              <a:rPr lang="pl-PL" sz="2400" dirty="0"/>
              <a:t>Zajęcia, prowadzi się przy wykorzystaniu aktywizujących metod pracy.</a:t>
            </a:r>
          </a:p>
        </p:txBody>
      </p:sp>
    </p:spTree>
    <p:extLst>
      <p:ext uri="{BB962C8B-B14F-4D97-AF65-F5344CB8AC3E}">
        <p14:creationId xmlns:p14="http://schemas.microsoft.com/office/powerpoint/2010/main" val="1458720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zadań nauczycieli, wychowawców grup wychowawczych i specjalistów w przedszkolu, szkole i placówce należy </a:t>
            </a:r>
            <a:br>
              <a:rPr lang="pl-PL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szczególności: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dirty="0"/>
              <a:t>1) rozpoznawanie indywidualnych potrzeb rozwojowych i edukacyjnych oraz możliwości psychofizycznych uczniów; </a:t>
            </a:r>
          </a:p>
          <a:p>
            <a:pPr algn="just"/>
            <a:r>
              <a:rPr lang="pl-PL" sz="2400" dirty="0"/>
              <a:t>2) określanie mocnych stron, predyspozycji, zainteresowań i uzdolnień uczniów; </a:t>
            </a:r>
          </a:p>
          <a:p>
            <a:pPr algn="just"/>
            <a:r>
              <a:rPr lang="pl-PL" sz="2400" dirty="0"/>
              <a:t>3) (…)</a:t>
            </a:r>
          </a:p>
          <a:p>
            <a:pPr algn="just"/>
            <a:r>
              <a:rPr lang="pl-PL" sz="2400" dirty="0"/>
              <a:t>4) podejmowanie działań sprzyjających rozwojowi kompetencji oraz potencjału uczniów w celu podnoszenia efektywności uczenia się i poprawy ich funkcjonowania;</a:t>
            </a:r>
          </a:p>
          <a:p>
            <a:pPr algn="just"/>
            <a:r>
              <a:rPr lang="pl-PL" sz="2400" dirty="0"/>
              <a:t>(…)</a:t>
            </a:r>
          </a:p>
        </p:txBody>
      </p:sp>
    </p:spTree>
    <p:extLst>
      <p:ext uri="{BB962C8B-B14F-4D97-AF65-F5344CB8AC3E}">
        <p14:creationId xmlns:p14="http://schemas.microsoft.com/office/powerpoint/2010/main" val="12876453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Nauczyciele, oraz specjaliści w przedszkolu, szkole prowadzą w szczególności: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dirty="0"/>
              <a:t>(…)</a:t>
            </a:r>
          </a:p>
          <a:p>
            <a:pPr algn="just"/>
            <a:r>
              <a:rPr lang="pl-PL" sz="2400" dirty="0"/>
              <a:t>2) w szkole: </a:t>
            </a:r>
          </a:p>
          <a:p>
            <a:pPr algn="just"/>
            <a:r>
              <a:rPr lang="pl-PL" sz="2400" dirty="0"/>
              <a:t>a) obserwację pedagogiczną w trakcie bieżącej pracy z uczniami mającą na celu rozpoznanie u uczniów: </a:t>
            </a:r>
          </a:p>
          <a:p>
            <a:pPr algn="just"/>
            <a:r>
              <a:rPr lang="pl-PL" sz="2400" dirty="0"/>
              <a:t>– trudności w uczeniu się, w tym w przypadku uczniów klas I–III szkoły podstawowej deficytów kompetencji i zaburzeń sprawności językowych oraz ryzyka wystąpienia specyficznych trudności w uczeniu się, a także potencjału ucznia i jego zainteresowań, </a:t>
            </a:r>
          </a:p>
          <a:p>
            <a:pPr algn="just"/>
            <a:r>
              <a:rPr lang="pl-PL" sz="2400" dirty="0"/>
              <a:t>– szczególnych uzdolnień,</a:t>
            </a:r>
          </a:p>
        </p:txBody>
      </p:sp>
    </p:spTree>
    <p:extLst>
      <p:ext uri="{BB962C8B-B14F-4D97-AF65-F5344CB8AC3E}">
        <p14:creationId xmlns:p14="http://schemas.microsoft.com/office/powerpoint/2010/main" val="38884336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Obowiązki nauczycieli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(…)</a:t>
            </a:r>
          </a:p>
          <a:p>
            <a:r>
              <a:rPr lang="pl-PL" sz="2400" b="1" dirty="0"/>
              <a:t>wspierać każdego ucznia w jego rozwoju,</a:t>
            </a:r>
          </a:p>
          <a:p>
            <a:r>
              <a:rPr lang="pl-PL" sz="2400" dirty="0"/>
              <a:t>dążyć do pełni własnego rozwoju osobowego,</a:t>
            </a:r>
          </a:p>
          <a:p>
            <a:r>
              <a:rPr lang="pl-PL" sz="2400" dirty="0"/>
              <a:t>doskonalić się zawodowo zgodnie z potrzebami szkoły</a:t>
            </a:r>
          </a:p>
          <a:p>
            <a:r>
              <a:rPr lang="pl-PL" sz="2400" dirty="0"/>
              <a:t>(…)</a:t>
            </a:r>
          </a:p>
        </p:txBody>
      </p:sp>
    </p:spTree>
    <p:extLst>
      <p:ext uri="{BB962C8B-B14F-4D97-AF65-F5344CB8AC3E}">
        <p14:creationId xmlns:p14="http://schemas.microsoft.com/office/powerpoint/2010/main" val="4104086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8490"/>
            <a:ext cx="10515600" cy="1022555"/>
          </a:xfrm>
        </p:spPr>
        <p:txBody>
          <a:bodyPr>
            <a:normAutofit fontScale="90000"/>
          </a:bodyPr>
          <a:lstStyle/>
          <a:p>
            <a:pPr algn="ctr"/>
            <a:br>
              <a:rPr lang="pl-PL" dirty="0"/>
            </a:br>
            <a:r>
              <a:rPr lang="pl-PL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Jakie rozwiązania proponuje system oświaty </a:t>
            </a:r>
            <a:br>
              <a:rPr lang="pl-PL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Polsce?</a:t>
            </a:r>
            <a:br>
              <a:rPr lang="pl-PL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27587" y="1278194"/>
            <a:ext cx="10626213" cy="4898769"/>
          </a:xfrm>
        </p:spPr>
        <p:txBody>
          <a:bodyPr/>
          <a:lstStyle/>
          <a:p>
            <a:endParaRPr lang="pl-PL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97855508"/>
              </p:ext>
            </p:extLst>
          </p:nvPr>
        </p:nvGraphicFramePr>
        <p:xfrm>
          <a:off x="2212258" y="1690688"/>
          <a:ext cx="7947742" cy="4447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8316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Sekwencja działań szkoły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1158515"/>
              </p:ext>
            </p:extLst>
          </p:nvPr>
        </p:nvGraphicFramePr>
        <p:xfrm>
          <a:off x="265471" y="1825625"/>
          <a:ext cx="11621729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13930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5249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możesz wspierać</a:t>
            </a:r>
            <a:br>
              <a:rPr lang="pl-PL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ucznia zdolnego w rozwoju?</a:t>
            </a:r>
            <a:br>
              <a:rPr lang="pl-PL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0387" y="855406"/>
            <a:ext cx="11651226" cy="5830529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pl-PL" sz="2000" dirty="0"/>
              <a:t>dostosuj metody i formy pracy do potrzeb, predyspozycji i uzdolnień;</a:t>
            </a:r>
          </a:p>
          <a:p>
            <a:pPr marL="514350" indent="-514350">
              <a:buFont typeface="+mj-lt"/>
              <a:buAutoNum type="arabicParenR"/>
            </a:pPr>
            <a:r>
              <a:rPr lang="pl-PL" sz="2000" dirty="0"/>
              <a:t>indywidualizuj i różnicuj pracę na lekcji oraz podczas zajęć pozalekcyjnych;</a:t>
            </a:r>
          </a:p>
          <a:p>
            <a:pPr marL="514350" indent="-514350">
              <a:buFont typeface="+mj-lt"/>
              <a:buAutoNum type="arabicParenR"/>
            </a:pPr>
            <a:r>
              <a:rPr lang="pl-PL" sz="2000" dirty="0"/>
              <a:t>motywuj do udziału w olimpiadach, kursach, turniejach, warsztatach (także e-learningowych), obozach naukowych, projektach i programach przeznaczonych dla uczniów zdolnych, w tym stypendialnych i grantowych;</a:t>
            </a:r>
          </a:p>
          <a:p>
            <a:pPr marL="514350" indent="-514350">
              <a:buFont typeface="+mj-lt"/>
              <a:buAutoNum type="arabicParenR"/>
            </a:pPr>
            <a:r>
              <a:rPr lang="pl-PL" sz="2000" dirty="0"/>
              <a:t>opracuj indywidualny plan rozwoju dla ucznia zdolnego, </a:t>
            </a:r>
          </a:p>
          <a:p>
            <a:pPr marL="514350" indent="-514350">
              <a:buFont typeface="+mj-lt"/>
              <a:buAutoNum type="arabicParenR"/>
            </a:pPr>
            <a:r>
              <a:rPr lang="pl-PL" sz="2000" dirty="0"/>
              <a:t>organizuj konsultacje i zapraszaj na zajęcia ekspertów spoza szkoły, np. pracowników uczelni wyższych, nauczycieli z innych szkół, specjalistów, instruktorów itp.;</a:t>
            </a:r>
          </a:p>
          <a:p>
            <a:pPr marL="514350" indent="-514350">
              <a:buFont typeface="+mj-lt"/>
              <a:buAutoNum type="arabicParenR"/>
            </a:pPr>
            <a:r>
              <a:rPr lang="pl-PL" sz="2000" dirty="0"/>
              <a:t> proponuj naukę w ramach międzynarodowych wymian młodzieży;</a:t>
            </a:r>
          </a:p>
          <a:p>
            <a:pPr marL="514350" indent="-514350">
              <a:buFont typeface="+mj-lt"/>
              <a:buAutoNum type="arabicParenR"/>
            </a:pPr>
            <a:r>
              <a:rPr lang="pl-PL" sz="2000" dirty="0"/>
              <a:t>wskazuj kierunki rozwoju, współpracuj z innymi podmiotami i osobami, m.in. z rodzicami i instytucjami;</a:t>
            </a:r>
          </a:p>
          <a:p>
            <a:pPr marL="514350" indent="-514350">
              <a:buFont typeface="+mj-lt"/>
              <a:buAutoNum type="arabicParenR"/>
            </a:pPr>
            <a:r>
              <a:rPr lang="pl-PL" sz="2000" dirty="0"/>
              <a:t>pozyskuj ekspertów, tutorów, opiekunów dla ucznia zdolnego;</a:t>
            </a:r>
          </a:p>
          <a:p>
            <a:pPr marL="514350" indent="-514350">
              <a:buFont typeface="+mj-lt"/>
              <a:buAutoNum type="arabicParenR"/>
            </a:pPr>
            <a:r>
              <a:rPr lang="pl-PL" sz="2000" dirty="0"/>
              <a:t>stymuluj samokształcenie, inspiruj do pracy własnej, np. czytania literatury obcojęzycznej, udziału </a:t>
            </a:r>
            <a:br>
              <a:rPr lang="pl-PL" sz="2000" dirty="0"/>
            </a:br>
            <a:r>
              <a:rPr lang="pl-PL" sz="2000" dirty="0"/>
              <a:t>w projektach, pracy badawczej itp.;</a:t>
            </a:r>
          </a:p>
          <a:p>
            <a:pPr marL="514350" indent="-514350">
              <a:buFont typeface="+mj-lt"/>
              <a:buAutoNum type="arabicParenR"/>
            </a:pPr>
            <a:r>
              <a:rPr lang="pl-PL" sz="2000" dirty="0"/>
              <a:t>poszerzaj swoje kompetencje w zakresie kształcenia uczniów zdolnych poprzez wymianę doświadczeń, dobrych praktyk, tworzenie sieci wsparcia;</a:t>
            </a:r>
          </a:p>
          <a:p>
            <a:pPr marL="514350" indent="-514350">
              <a:buFont typeface="+mj-lt"/>
              <a:buAutoNum type="arabicParenR"/>
            </a:pPr>
            <a:r>
              <a:rPr lang="pl-PL" sz="2000" dirty="0"/>
              <a:t>pozyskuj środki finansowe na realizację projektów, programów, ciekawych zajęć.</a:t>
            </a:r>
          </a:p>
        </p:txBody>
      </p:sp>
    </p:spTree>
    <p:extLst>
      <p:ext uri="{BB962C8B-B14F-4D97-AF65-F5344CB8AC3E}">
        <p14:creationId xmlns:p14="http://schemas.microsoft.com/office/powerpoint/2010/main" val="36596599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/>
              <a:t>Dziękuję</a:t>
            </a:r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sz="2400" dirty="0"/>
              <a:t>W prezentacji wykorzystano: </a:t>
            </a:r>
            <a:r>
              <a:rPr lang="pl-PL" sz="2400" i="1" dirty="0"/>
              <a:t>Uczeń zdolny w systemie edukacji, ORE</a:t>
            </a:r>
          </a:p>
        </p:txBody>
      </p:sp>
    </p:spTree>
    <p:extLst>
      <p:ext uri="{BB962C8B-B14F-4D97-AF65-F5344CB8AC3E}">
        <p14:creationId xmlns:p14="http://schemas.microsoft.com/office/powerpoint/2010/main" val="2976383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Zacznijmy od początku…</a:t>
            </a:r>
            <a:br>
              <a:rPr lang="pl-PL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oświaty zapewnia: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opiekę nad uczniami szczególnie uzdolnionymi </a:t>
            </a:r>
            <a:r>
              <a:rPr lang="pl-PL" dirty="0"/>
              <a:t>poprzez:</a:t>
            </a:r>
          </a:p>
          <a:p>
            <a:r>
              <a:rPr lang="pl-PL" dirty="0"/>
              <a:t>umożliwianie realizowania indywidualnych programów nauczania </a:t>
            </a:r>
          </a:p>
          <a:p>
            <a:r>
              <a:rPr lang="pl-PL" dirty="0"/>
              <a:t>oraz ukończenia szkoły każdego typu w skróconym czasie;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Czyli co?</a:t>
            </a:r>
          </a:p>
        </p:txBody>
      </p:sp>
    </p:spTree>
    <p:extLst>
      <p:ext uri="{BB962C8B-B14F-4D97-AF65-F5344CB8AC3E}">
        <p14:creationId xmlns:p14="http://schemas.microsoft.com/office/powerpoint/2010/main" val="3317440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Wcześniejsze rozpoczęcie obowiązkowej edukacji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b="1" dirty="0"/>
              <a:t>Na wniosek rodziców naukę w szkole podstawowej może rozpocząć dziecko, które w danym roku kalendarzowym kończy 6 lat. </a:t>
            </a:r>
          </a:p>
          <a:p>
            <a:pPr algn="just"/>
            <a:r>
              <a:rPr lang="pl-PL" sz="2400" dirty="0"/>
              <a:t>Dyrektor szkoły podstawowej przyjmuje dziecko, jeżeli dziecko: </a:t>
            </a:r>
          </a:p>
          <a:p>
            <a:pPr algn="just"/>
            <a:r>
              <a:rPr lang="pl-PL" sz="2400" dirty="0"/>
              <a:t>1) </a:t>
            </a:r>
            <a:r>
              <a:rPr lang="pl-PL" sz="2400" b="1" dirty="0"/>
              <a:t>korzystało z wychowania przedszkolnego w roku szkolnym </a:t>
            </a:r>
            <a:r>
              <a:rPr lang="pl-PL" sz="2400" dirty="0"/>
              <a:t>poprzedzającym rok szkolny, w którym ma rozpocząć naukę w szkole podstawowej, albo </a:t>
            </a:r>
          </a:p>
          <a:p>
            <a:pPr algn="just"/>
            <a:r>
              <a:rPr lang="pl-PL" sz="2400" dirty="0"/>
              <a:t>2) </a:t>
            </a:r>
            <a:r>
              <a:rPr lang="pl-PL" sz="2400" b="1" dirty="0"/>
              <a:t>posiada opinię o możliwości rozpoczęcia nauki w szkole podstawowej</a:t>
            </a:r>
            <a:r>
              <a:rPr lang="pl-PL" sz="2400" dirty="0"/>
              <a:t>, wydaną przez publiczną poradnię psychologiczno-pedagogiczną albo niepubliczną poradnię psychologiczno-pedagogiczną założoną zgodnie z art. 168 oraz zatrudniającą pracowników posiadających kwalifikacje określone dla pracowników publicznych poradni psychologiczno-pedagogicznych.</a:t>
            </a:r>
          </a:p>
        </p:txBody>
      </p:sp>
    </p:spTree>
    <p:extLst>
      <p:ext uri="{BB962C8B-B14F-4D97-AF65-F5344CB8AC3E}">
        <p14:creationId xmlns:p14="http://schemas.microsoft.com/office/powerpoint/2010/main" val="2107889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Możliwość działalności eksperymentalnej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dirty="0"/>
              <a:t>1. Szkoła lub placówka może realizować eksperyment pedagogiczny, który polega na modyfikacji istniejących lub wdrożeniu nowych działań w procesie kształcenia, przy zastosowaniu nowatorskich rozwiązań programowych, organizacyjnych, metodycznych lub wychowawczych, w ramach których są modyfikowane warunki, organizacja zajęć edukacyjnych lub zakres treści nauczania,</a:t>
            </a:r>
          </a:p>
          <a:p>
            <a:pPr algn="just"/>
            <a:r>
              <a:rPr lang="pl-PL" sz="2400" dirty="0"/>
              <a:t>2. </a:t>
            </a:r>
            <a:r>
              <a:rPr lang="pl-PL" sz="2400" b="1" dirty="0"/>
              <a:t>Celem eksperymentu pedagogicznego realizowanego w szkole lub placówce jest rozwijanie kompetencji i wiedzy uczniów oraz nauczycieli. </a:t>
            </a:r>
          </a:p>
        </p:txBody>
      </p:sp>
    </p:spTree>
    <p:extLst>
      <p:ext uri="{BB962C8B-B14F-4D97-AF65-F5344CB8AC3E}">
        <p14:creationId xmlns:p14="http://schemas.microsoft.com/office/powerpoint/2010/main" val="1041490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Nadzór pedagogiczny polega na: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dirty="0"/>
              <a:t>inspirowaniu nauczycieli do poprawy istniejących lub wdrożenia nowych rozwiązań w procesie kształcenia, przy zastosowaniu innowacyjnych działań programowych, organizacyjnych lub metodycznych, </a:t>
            </a:r>
            <a:r>
              <a:rPr lang="pl-PL" sz="2400" b="1" dirty="0"/>
              <a:t>których celem jest rozwijanie kompetencji uczniów.</a:t>
            </a:r>
          </a:p>
        </p:txBody>
      </p:sp>
    </p:spTree>
    <p:extLst>
      <p:ext uri="{BB962C8B-B14F-4D97-AF65-F5344CB8AC3E}">
        <p14:creationId xmlns:p14="http://schemas.microsoft.com/office/powerpoint/2010/main" val="4232210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Samorząd uczniowski ma prawo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dirty="0"/>
              <a:t>do organizacji życia szkolnego, umożliwiające zachowanie właściwych proporcji między wysiłkiem szkolnym </a:t>
            </a:r>
            <a:r>
              <a:rPr lang="pl-PL" sz="2400" b="1" dirty="0"/>
              <a:t>a możliwością rozwijania i zaspokajania własnych zainteresowań; </a:t>
            </a:r>
          </a:p>
        </p:txBody>
      </p:sp>
    </p:spTree>
    <p:extLst>
      <p:ext uri="{BB962C8B-B14F-4D97-AF65-F5344CB8AC3E}">
        <p14:creationId xmlns:p14="http://schemas.microsoft.com/office/powerpoint/2010/main" val="4146212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Podstawowymi formami działalności dydaktyczno-wychowawczej szkoły są: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(…)</a:t>
            </a:r>
          </a:p>
          <a:p>
            <a:pPr algn="just"/>
            <a:r>
              <a:rPr lang="pl-PL" sz="2400" dirty="0"/>
              <a:t>5) zajęcia prowadzone w ramach pomocy psychologiczno-pedagogicznej; </a:t>
            </a:r>
          </a:p>
          <a:p>
            <a:pPr algn="just"/>
            <a:r>
              <a:rPr lang="pl-PL" sz="2400" dirty="0"/>
              <a:t>6) </a:t>
            </a:r>
            <a:r>
              <a:rPr lang="pl-PL" sz="2400" b="1" dirty="0"/>
              <a:t>zajęcia rozwijające zainteresowania i uzdolnienia uczniów, w szczególności </a:t>
            </a:r>
            <a:br>
              <a:rPr lang="pl-PL" sz="2400" b="1" dirty="0"/>
            </a:br>
            <a:r>
              <a:rPr lang="pl-PL" sz="2400" b="1" dirty="0"/>
              <a:t>w celu kształtowania ich aktywności i kreatywności;</a:t>
            </a:r>
          </a:p>
        </p:txBody>
      </p:sp>
    </p:spTree>
    <p:extLst>
      <p:ext uri="{BB962C8B-B14F-4D97-AF65-F5344CB8AC3E}">
        <p14:creationId xmlns:p14="http://schemas.microsoft.com/office/powerpoint/2010/main" val="2394143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indywidualny program lub tok nauki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dirty="0"/>
              <a:t>Na wniosek lub za zgodą rodziców albo pełnoletniego ucznia dyrektor szkoły, po zasięgnięciu opinii rady pedagogicznej i publicznej poradni psychologiczno-pedagogicznej, w tym poradni specjalistycznej, </a:t>
            </a:r>
            <a:r>
              <a:rPr lang="pl-PL" sz="2400" b="1" dirty="0"/>
              <a:t>może zezwolić uczniowi na indywidualny program lub tok nauki </a:t>
            </a:r>
            <a:r>
              <a:rPr lang="pl-PL" sz="2400" dirty="0"/>
              <a:t>oraz wyznaczyć nauczyciela – opiekuna. </a:t>
            </a:r>
          </a:p>
        </p:txBody>
      </p:sp>
    </p:spTree>
    <p:extLst>
      <p:ext uri="{BB962C8B-B14F-4D97-AF65-F5344CB8AC3E}">
        <p14:creationId xmlns:p14="http://schemas.microsoft.com/office/powerpoint/2010/main" val="105598222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1128</Words>
  <Application>Microsoft Office PowerPoint</Application>
  <PresentationFormat>Panoramiczny</PresentationFormat>
  <Paragraphs>120</Paragraphs>
  <Slides>22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Motyw pakietu Office</vt:lpstr>
      <vt:lpstr>Prezentacja programu PowerPoint</vt:lpstr>
      <vt:lpstr> Jakie rozwiązania proponuje system oświaty  w Polsce? </vt:lpstr>
      <vt:lpstr>Zacznijmy od początku… System oświaty zapewnia:</vt:lpstr>
      <vt:lpstr>Wcześniejsze rozpoczęcie obowiązkowej edukacji</vt:lpstr>
      <vt:lpstr>Możliwość działalności eksperymentalnej</vt:lpstr>
      <vt:lpstr>Nadzór pedagogiczny polega na:</vt:lpstr>
      <vt:lpstr>Samorząd uczniowski ma prawo</vt:lpstr>
      <vt:lpstr>Podstawowymi formami działalności dydaktyczno-wychowawczej szkoły są: </vt:lpstr>
      <vt:lpstr>indywidualny program lub tok nauki</vt:lpstr>
      <vt:lpstr>Promocja w czasie roku szkolnego ucznia klasy I i II</vt:lpstr>
      <vt:lpstr>Pomoc materialna</vt:lpstr>
      <vt:lpstr>Podmiot edukacji</vt:lpstr>
      <vt:lpstr>Relacja…</vt:lpstr>
      <vt:lpstr>Indywidualizacja pracy z uczniem;  dostosowanie wymagań edukacyjnych</vt:lpstr>
      <vt:lpstr>Pomoc psychologiczno - pedagogiczna</vt:lpstr>
      <vt:lpstr>W jaki sposób?</vt:lpstr>
      <vt:lpstr>Do zadań nauczycieli, wychowawców grup wychowawczych i specjalistów w przedszkolu, szkole i placówce należy  w szczególności: </vt:lpstr>
      <vt:lpstr>Nauczyciele, oraz specjaliści w przedszkolu, szkole prowadzą w szczególności:</vt:lpstr>
      <vt:lpstr>Obowiązki nauczycieli</vt:lpstr>
      <vt:lpstr>Sekwencja działań szkoły</vt:lpstr>
      <vt:lpstr>Jak możesz wspierać ucznia zdolnego w rozwoju? </vt:lpstr>
      <vt:lpstr>Prezentacja programu PowerPoint</vt:lpstr>
    </vt:vector>
  </TitlesOfParts>
  <Company>Kuratorium Oświaty w Warszawie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„Uczeń zdolny i jego wrogowie” – jak (nie)zmarnować talentu ucznia?</dc:title>
  <dc:creator>Krystyna Mucha</dc:creator>
  <cp:lastModifiedBy>Izabella Kust</cp:lastModifiedBy>
  <cp:revision>21</cp:revision>
  <dcterms:created xsi:type="dcterms:W3CDTF">2024-05-17T17:14:43Z</dcterms:created>
  <dcterms:modified xsi:type="dcterms:W3CDTF">2024-06-05T21:51:49Z</dcterms:modified>
</cp:coreProperties>
</file>