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270" r:id="rId2"/>
    <p:sldId id="257" r:id="rId3"/>
    <p:sldId id="256" r:id="rId4"/>
    <p:sldId id="258" r:id="rId5"/>
    <p:sldId id="260" r:id="rId6"/>
    <p:sldId id="265" r:id="rId7"/>
    <p:sldId id="264" r:id="rId8"/>
    <p:sldId id="262" r:id="rId9"/>
    <p:sldId id="263" r:id="rId10"/>
    <p:sldId id="266" r:id="rId11"/>
    <p:sldId id="267" r:id="rId12"/>
    <p:sldId id="268" r:id="rId13"/>
    <p:sldId id="269" r:id="rId14"/>
    <p:sldId id="271" r:id="rId15"/>
    <p:sldId id="272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00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7ECE3-F9E6-4FA3-AC06-A5F2B69904C0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C8F69-7322-41BC-A84A-62735188F8B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171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FC8F69-7322-41BC-A84A-62735188F8B9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50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546A7B-414C-3BDA-AAF5-EC96DC8393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8D62498-36D3-E383-B6CF-AE317DD8D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86EA9B6-1734-DFF6-0B50-019150F75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DD006E6-26F0-53D5-CD63-C57310F0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FCB2BA-E031-BC3A-DC14-41F395B36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047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BDD39F-3C0D-588F-3C48-211C153D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6124D47-C6AB-BB9B-E7EC-FB89C8F64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E86888-5912-024B-47C8-CCD8853D4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E34BE2-67B8-4B03-6E5F-521277E8D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FC800FC-395E-A75A-49F1-091C8747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036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9D5AC7-F0B1-9757-DBE0-0D06B16D60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C9E19AB-71CD-FFB9-953E-2764AEC7C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467E8C5-853C-7365-66AD-AAF8F0A9F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9C92EA-408D-1071-B138-358136FF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C07583B-C53A-511E-CC62-502F87A3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868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56D8AF-9BBA-7025-2F5D-BF1207D5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374DDB-396D-89B8-A4AE-54BB57533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14F05AD-3745-AA3D-4FF5-A171DD11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5CDEFC-44FF-67C0-FC09-C4822E1C0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53E8B0-61B8-4DF7-4138-7558C1816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916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F181A8-8796-E8A9-1CDD-0ED9F607A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86BB5CE-3306-92F1-164E-80DA907CB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E93168-F4C2-D95E-D554-14CACF13A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4AB164D-127F-7C55-BCFF-8B523E15A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5C5F0CC-CF6E-498B-6EC5-A923BE04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714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7B169-B86B-4E13-957E-F432FF2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D2A151-05F1-24B2-1472-A749CC627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44A7A85-0FF9-F5C3-8639-932916FDC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B05BBA3-1570-9C39-4164-B21EA5ECB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6717190-33E5-F33A-17D2-8A4FAD82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DE5F727-4273-91A2-F493-D775CF7CA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77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C65DA7-E92C-46E8-D604-BF28E0D7A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40EA781-DE4E-2EED-DBB0-C9A991AD7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E2A3E11-1F3F-FF75-775A-624BE0D2E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B37B832-846B-CA5A-B09E-301AE7028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891BD2B-5AE5-E2F8-DD0C-5E4967E80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61F7E85-1D19-A8FE-E828-B75290AD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C5377B5-5881-2D22-CA06-C53329E6F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21896C6-C957-5D48-14C4-AD75C338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0086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AB8B6A-C1D9-CF51-6F9C-B4AD4B63E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DD9AD7F-A37E-C3F7-5547-8A04403B9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90759FD-FAAE-82C5-ADE1-4632ABD52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00C1660-4098-25F2-DE5E-77336DBB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0072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6ABD71B-3E02-FE63-8AB6-6C9C04C7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D3F818D-3F51-0162-17EE-83A11AC9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653642A-8DFC-AAE9-DE4A-1E0A138EC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85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FE45CB-6484-E282-1C1B-89CA86DD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472547-3699-4CCB-C150-8BA338AF7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B75557-4559-8713-1D83-A77C43537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0386974-B5A9-BC39-CFB5-87C6326B4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111744F-6B72-1665-42F8-CA0A98AF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67EF8A0-E6C3-E7EE-A41C-37DF69C4B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731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6ECE9-C968-18C6-13E6-7649B7498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436C739-A8C1-E289-867B-F97345C623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C9E071A-9205-ECA6-3FE9-B7EFACA06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3B5830-3954-0B20-6AFF-5143DA2DD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2C9AF8D-F7BF-1F14-2F72-4144E34F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E9E5AF3-6F70-EE68-EF41-9A800BB3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84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3EC8A22-6514-2D42-E3CD-FEB4D098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BDB46D2-30C3-842E-1F3C-B8BA6B426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DD755C-0BF3-A274-BA2E-4F37F9759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E66E3B-90E8-4F25-BF09-1C3D32823CF2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2AFD76-EA75-CAC3-6B36-EF7F41471E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03C9F6-D5B3-5734-51B3-EB1D4B258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A3BCE4-A0DA-4C40-98C8-5C2987DF17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375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FFBA31CB-E386-E3D5-DAC0-0707A9A3DF65}"/>
              </a:ext>
            </a:extLst>
          </p:cNvPr>
          <p:cNvSpPr txBox="1"/>
          <p:nvPr/>
        </p:nvSpPr>
        <p:spPr>
          <a:xfrm>
            <a:off x="1438031" y="903850"/>
            <a:ext cx="7588738" cy="27679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4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Metodologia weryfikacji hipotez badawczych </a:t>
            </a:r>
          </a:p>
          <a:p>
            <a:pPr algn="ctr">
              <a:lnSpc>
                <a:spcPct val="150000"/>
              </a:lnSpc>
            </a:pPr>
            <a:r>
              <a:rPr lang="pl-PL" sz="4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 dyscyplinie pedagogiki</a:t>
            </a:r>
            <a:endParaRPr lang="pl-PL" sz="40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380F794-7591-057F-8E5C-AF6D3E391183}"/>
              </a:ext>
            </a:extLst>
          </p:cNvPr>
          <p:cNvSpPr txBox="1"/>
          <p:nvPr/>
        </p:nvSpPr>
        <p:spPr>
          <a:xfrm>
            <a:off x="2899508" y="4634523"/>
            <a:ext cx="530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Dr hab. prof. MANS Włodzimierz Rudenko</a:t>
            </a:r>
          </a:p>
        </p:txBody>
      </p:sp>
    </p:spTree>
    <p:extLst>
      <p:ext uri="{BB962C8B-B14F-4D97-AF65-F5344CB8AC3E}">
        <p14:creationId xmlns:p14="http://schemas.microsoft.com/office/powerpoint/2010/main" val="424736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F59464-8E2F-C07A-AC5F-D6A04534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4906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Wybór modelu badawczego</a:t>
            </a:r>
            <a:endParaRPr lang="pl-PL" sz="2000" b="1" dirty="0"/>
          </a:p>
        </p:txBody>
      </p:sp>
      <p:grpSp>
        <p:nvGrpSpPr>
          <p:cNvPr id="7" name="Grupa 6">
            <a:extLst>
              <a:ext uri="{FF2B5EF4-FFF2-40B4-BE49-F238E27FC236}">
                <a16:creationId xmlns:a16="http://schemas.microsoft.com/office/drawing/2014/main" id="{BC48FF17-F489-F24E-B286-CFC2038DEC6E}"/>
              </a:ext>
            </a:extLst>
          </p:cNvPr>
          <p:cNvGrpSpPr/>
          <p:nvPr/>
        </p:nvGrpSpPr>
        <p:grpSpPr>
          <a:xfrm>
            <a:off x="895841" y="3081685"/>
            <a:ext cx="5257797" cy="2899218"/>
            <a:chOff x="508754" y="111612"/>
            <a:chExt cx="5337075" cy="1669874"/>
          </a:xfrm>
        </p:grpSpPr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3E4A0C49-E3D8-AE38-50EB-BF7C89F30DD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15599" y="947008"/>
              <a:ext cx="10541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Łącznik prosty 8">
              <a:extLst>
                <a:ext uri="{FF2B5EF4-FFF2-40B4-BE49-F238E27FC236}">
                  <a16:creationId xmlns:a16="http://schemas.microsoft.com/office/drawing/2014/main" id="{E5735B16-26AB-9BD9-2E4E-38CA9BB6B06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615111" y="327758"/>
              <a:ext cx="0" cy="3956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Pole tekstowe 413365781">
              <a:extLst>
                <a:ext uri="{FF2B5EF4-FFF2-40B4-BE49-F238E27FC236}">
                  <a16:creationId xmlns:a16="http://schemas.microsoft.com/office/drawing/2014/main" id="{29ABE418-A8EF-64BF-F6A1-79B3DD816AC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923636" y="111612"/>
              <a:ext cx="1352550" cy="2115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36000" rIns="36000" bIns="36000" anchor="t" anchorCtr="0" upright="1">
              <a:noAutofit/>
            </a:bodyPr>
            <a:lstStyle/>
            <a:p>
              <a:pPr algn="ctr">
                <a:buNone/>
              </a:pPr>
              <a:r>
                <a:rPr lang="uk-UA" sz="1200" b="1" dirty="0">
                  <a:effectLst/>
                  <a:ea typeface="Times New Roman" panose="02020603050405020304" pitchFamily="18" charset="0"/>
                </a:rPr>
                <a:t>TEORIA</a:t>
              </a:r>
              <a:r>
                <a:rPr lang="uk-UA" sz="1200" b="1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rPr>
                <a:t> 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  <a:p>
              <a:pPr>
                <a:buNone/>
              </a:pPr>
              <a:r>
                <a:rPr lang="uk-UA" sz="1200" dirty="0">
                  <a:effectLst/>
                  <a:ea typeface="Times New Roman" panose="02020603050405020304" pitchFamily="18" charset="0"/>
                </a:rPr>
                <a:t> 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</p:txBody>
        </p:sp>
        <p:sp>
          <p:nvSpPr>
            <p:cNvPr id="11" name="Pole tekstowe 1037221884">
              <a:extLst>
                <a:ext uri="{FF2B5EF4-FFF2-40B4-BE49-F238E27FC236}">
                  <a16:creationId xmlns:a16="http://schemas.microsoft.com/office/drawing/2014/main" id="{5613EDD5-408A-0B7F-8AEA-5BADDE3A454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969699" y="711478"/>
              <a:ext cx="1344295" cy="4718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36000" rIns="36000" bIns="36000" anchor="t" anchorCtr="0" upright="1">
              <a:noAutofit/>
            </a:bodyPr>
            <a:lstStyle/>
            <a:p>
              <a:pPr algn="ctr">
                <a:buNone/>
              </a:pPr>
              <a:endParaRPr lang="pl-PL" sz="1200" b="1" dirty="0">
                <a:effectLst/>
                <a:ea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pl-PL" sz="1200" b="1" dirty="0">
                  <a:effectLst/>
                  <a:ea typeface="Times New Roman" panose="02020603050405020304" pitchFamily="18" charset="0"/>
                </a:rPr>
                <a:t>Eksperyment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pl-PL" sz="1200" b="1" i="1" dirty="0">
                  <a:effectLst/>
                  <a:ea typeface="Times New Roman" panose="02020603050405020304" pitchFamily="18" charset="0"/>
                </a:rPr>
                <a:t>I</a:t>
              </a:r>
              <a:r>
                <a:rPr lang="uk-UA" sz="1200" b="1" i="1" dirty="0">
                  <a:effectLst/>
                  <a:ea typeface="Times New Roman" panose="02020603050405020304" pitchFamily="18" charset="0"/>
                </a:rPr>
                <a:t>DEALNY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  <a:p>
              <a:pPr>
                <a:buNone/>
              </a:pPr>
              <a:r>
                <a:rPr lang="uk-UA" sz="1200" dirty="0">
                  <a:effectLst/>
                  <a:ea typeface="Times New Roman" panose="02020603050405020304" pitchFamily="18" charset="0"/>
                </a:rPr>
                <a:t> 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</p:txBody>
        </p:sp>
        <p:sp>
          <p:nvSpPr>
            <p:cNvPr id="12" name="Pole tekstowe 971359337">
              <a:extLst>
                <a:ext uri="{FF2B5EF4-FFF2-40B4-BE49-F238E27FC236}">
                  <a16:creationId xmlns:a16="http://schemas.microsoft.com/office/drawing/2014/main" id="{9B0F2A04-A06F-53AD-EFDD-D8C0749ADE8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08754" y="1585851"/>
              <a:ext cx="1385570" cy="1956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36000" rIns="36000" bIns="36000" anchor="ctr" anchorCtr="0" upright="1">
              <a:noAutofit/>
            </a:bodyPr>
            <a:lstStyle/>
            <a:p>
              <a:pPr algn="ctr">
                <a:buNone/>
              </a:pPr>
              <a:endParaRPr lang="pl-PL" sz="1200" b="1" dirty="0">
                <a:effectLst/>
                <a:ea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uk-UA" sz="1200" b="1" dirty="0">
                  <a:effectLst/>
                  <a:ea typeface="Times New Roman" panose="02020603050405020304" pitchFamily="18" charset="0"/>
                </a:rPr>
                <a:t>REALNOŚĆ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  <a:p>
              <a:pPr>
                <a:buNone/>
              </a:pPr>
              <a:r>
                <a:rPr lang="uk-UA" sz="1200" dirty="0">
                  <a:effectLst/>
                  <a:ea typeface="Times New Roman" panose="02020603050405020304" pitchFamily="18" charset="0"/>
                </a:rPr>
                <a:t> 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</p:txBody>
        </p:sp>
        <p:sp>
          <p:nvSpPr>
            <p:cNvPr id="13" name="Pole tekstowe 890690320">
              <a:extLst>
                <a:ext uri="{FF2B5EF4-FFF2-40B4-BE49-F238E27FC236}">
                  <a16:creationId xmlns:a16="http://schemas.microsoft.com/office/drawing/2014/main" id="{CEA2100D-8F75-DAA8-1BE7-7241B49FDA6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8214" y="736284"/>
              <a:ext cx="1376045" cy="4366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36000" rIns="36000" bIns="36000" anchor="t" anchorCtr="0" upright="1">
              <a:noAutofit/>
            </a:bodyPr>
            <a:lstStyle/>
            <a:p>
              <a:pPr algn="ctr">
                <a:buNone/>
              </a:pPr>
              <a:endParaRPr lang="pl-PL" sz="1200" b="1" dirty="0">
                <a:effectLst/>
                <a:ea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pl-PL" sz="1200" b="1" dirty="0">
                  <a:effectLst/>
                  <a:ea typeface="Times New Roman" panose="02020603050405020304" pitchFamily="18" charset="0"/>
                </a:rPr>
                <a:t>Eksperyment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pl-PL" sz="1200" b="1" i="1" dirty="0">
                  <a:effectLst/>
                  <a:ea typeface="Times New Roman" panose="02020603050405020304" pitchFamily="18" charset="0"/>
                </a:rPr>
                <a:t>R</a:t>
              </a:r>
              <a:r>
                <a:rPr lang="uk-UA" sz="1200" b="1" i="1" dirty="0">
                  <a:effectLst/>
                  <a:ea typeface="Times New Roman" panose="02020603050405020304" pitchFamily="18" charset="0"/>
                </a:rPr>
                <a:t>EALNY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  <a:p>
              <a:pPr>
                <a:buNone/>
              </a:pPr>
              <a:r>
                <a:rPr lang="uk-UA" sz="1200" dirty="0">
                  <a:effectLst/>
                  <a:ea typeface="Times New Roman" panose="02020603050405020304" pitchFamily="18" charset="0"/>
                </a:rPr>
                <a:t> 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</p:txBody>
        </p:sp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ABFD8C6-20B0-2D1C-F975-66C1B8D43A1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09550" y="1175645"/>
              <a:ext cx="0" cy="4127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Dymek mowy: prostokąt z zaokrąglonymi rogami 14">
              <a:extLst>
                <a:ext uri="{FF2B5EF4-FFF2-40B4-BE49-F238E27FC236}">
                  <a16:creationId xmlns:a16="http://schemas.microsoft.com/office/drawing/2014/main" id="{44D3B0C4-77F5-93F0-713F-03E1BBDAE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445523" y="1329314"/>
              <a:ext cx="1208948" cy="391662"/>
            </a:xfrm>
            <a:prstGeom prst="wedgeRoundRectCallout">
              <a:avLst>
                <a:gd name="adj1" fmla="val 152637"/>
                <a:gd name="adj2" fmla="val 3592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buNone/>
              </a:pPr>
              <a:r>
                <a:rPr lang="pl-PL" sz="1200" i="1" dirty="0">
                  <a:solidFill>
                    <a:srgbClr val="0070C0"/>
                  </a:solidFill>
                  <a:effectLst/>
                  <a:ea typeface="Times New Roman" panose="02020603050405020304" pitchFamily="18" charset="0"/>
                </a:rPr>
                <a:t>Trafność zewnętrzna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</p:txBody>
        </p:sp>
        <p:sp>
          <p:nvSpPr>
            <p:cNvPr id="16" name="Dymek mowy: prostokąt z zaokrąglonymi rogami 15">
              <a:extLst>
                <a:ext uri="{FF2B5EF4-FFF2-40B4-BE49-F238E27FC236}">
                  <a16:creationId xmlns:a16="http://schemas.microsoft.com/office/drawing/2014/main" id="{6D1A7970-31C8-61E2-6B06-33BF8C2A0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489" y="160606"/>
              <a:ext cx="1142664" cy="415925"/>
            </a:xfrm>
            <a:prstGeom prst="wedgeRoundRectCallout">
              <a:avLst>
                <a:gd name="adj1" fmla="val 67656"/>
                <a:gd name="adj2" fmla="val 1369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buNone/>
              </a:pPr>
              <a:r>
                <a:rPr lang="pl-PL" sz="1200" i="1" dirty="0">
                  <a:solidFill>
                    <a:srgbClr val="0070C0"/>
                  </a:solidFill>
                  <a:effectLst/>
                  <a:ea typeface="Times New Roman" panose="02020603050405020304" pitchFamily="18" charset="0"/>
                </a:rPr>
                <a:t>Trafność wewnętrzna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</p:txBody>
        </p:sp>
        <p:sp>
          <p:nvSpPr>
            <p:cNvPr id="17" name="Dymek mowy: prostokąt z zaokrąglonymi rogami 16">
              <a:extLst>
                <a:ext uri="{FF2B5EF4-FFF2-40B4-BE49-F238E27FC236}">
                  <a16:creationId xmlns:a16="http://schemas.microsoft.com/office/drawing/2014/main" id="{514D2246-0543-6B73-6C19-8033F88FAB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536466" y="249766"/>
              <a:ext cx="1309363" cy="424180"/>
            </a:xfrm>
            <a:prstGeom prst="wedgeRoundRectCallout">
              <a:avLst>
                <a:gd name="adj1" fmla="val 122659"/>
                <a:gd name="adj2" fmla="val -15698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buNone/>
              </a:pPr>
              <a:r>
                <a:rPr lang="pl-PL" sz="1200" i="1" dirty="0">
                  <a:solidFill>
                    <a:srgbClr val="0070C0"/>
                  </a:solidFill>
                  <a:effectLst/>
                  <a:ea typeface="Times New Roman" panose="02020603050405020304" pitchFamily="18" charset="0"/>
                </a:rPr>
                <a:t>Trafność konstruktywna</a:t>
              </a:r>
              <a:endParaRPr lang="pl-PL" sz="1200" dirty="0">
                <a:effectLst/>
                <a:ea typeface="Times New Roman" panose="02020603050405020304" pitchFamily="18" charset="0"/>
              </a:endParaRPr>
            </a:p>
          </p:txBody>
        </p:sp>
      </p:grpSp>
      <p:sp>
        <p:nvSpPr>
          <p:cNvPr id="18" name="Rectangle 12">
            <a:extLst>
              <a:ext uri="{FF2B5EF4-FFF2-40B4-BE49-F238E27FC236}">
                <a16:creationId xmlns:a16="http://schemas.microsoft.com/office/drawing/2014/main" id="{CC6C7527-FF6F-0A09-9D9D-20DC62E4D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01" y="1964523"/>
            <a:ext cx="65918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pl-PL" altLang="pl-PL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Kluczowym aspektem badań eksperymentalnych jest ich pojęcie </a:t>
            </a: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Trafność </a:t>
            </a:r>
            <a:r>
              <a:rPr lang="pl-PL" altLang="pl-PL" sz="1200" dirty="0">
                <a:ea typeface="Times New Roman" panose="02020603050405020304" pitchFamily="18" charset="0"/>
              </a:rPr>
              <a:t>(ang. – </a:t>
            </a:r>
            <a:r>
              <a:rPr lang="pl-PL" altLang="pl-PL" sz="1200" i="1" dirty="0" err="1">
                <a:ea typeface="Times New Roman" panose="02020603050405020304" pitchFamily="18" charset="0"/>
              </a:rPr>
              <a:t>validity</a:t>
            </a:r>
            <a:r>
              <a:rPr lang="pl-PL" altLang="pl-PL" sz="1200" dirty="0">
                <a:ea typeface="Times New Roman" panose="02020603050405020304" pitchFamily="18" charset="0"/>
              </a:rPr>
              <a:t>)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A7D17315-C996-53CE-905C-26F6E8844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89" y="6464933"/>
            <a:ext cx="8776677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hlinkClick r:id="rId2"/>
              </a:rPr>
              <a:t>[</a:t>
            </a:r>
            <a:r>
              <a:rPr kumimoji="0" lang="pl-PL" altLang="pl-PL" sz="1000" b="0" i="0" u="none" strike="noStrike" cap="none" normalizeH="0" baseline="30000" dirty="0" bmk="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hlinkClick r:id="rId2"/>
              </a:rPr>
              <a:t>1]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Campbell D.</a:t>
            </a:r>
            <a:r>
              <a:rPr kumimoji="0" lang="en-US" altLang="pl-PL" sz="10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(1957).</a:t>
            </a:r>
            <a:r>
              <a:rPr kumimoji="0" lang="en-US" altLang="pl-PL" sz="10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Factor relevant to the validity of experiment in social settings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 Psychological Bulletin, no 54, p. 297-312.</a:t>
            </a:r>
            <a:endParaRPr kumimoji="0" lang="en-US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FA7C635E-65B8-1D31-1A47-7051ED8E7184}"/>
              </a:ext>
            </a:extLst>
          </p:cNvPr>
          <p:cNvSpPr txBox="1"/>
          <p:nvPr/>
        </p:nvSpPr>
        <p:spPr>
          <a:xfrm>
            <a:off x="6192014" y="2354780"/>
            <a:ext cx="5514728" cy="450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altLang="pl-PL" sz="1300" b="1" dirty="0">
                <a:ea typeface="Times New Roman" panose="02020603050405020304" pitchFamily="18" charset="0"/>
              </a:rPr>
              <a:t>Typy trafności</a:t>
            </a:r>
            <a:r>
              <a:rPr lang="pl-PL" altLang="pl-PL" sz="1300" dirty="0">
                <a:ea typeface="Times New Roman" panose="02020603050405020304" pitchFamily="18" charset="0"/>
              </a:rPr>
              <a:t> eksperymentu</a:t>
            </a:r>
            <a:r>
              <a:rPr lang="pl-PL" altLang="pl-PL" sz="1300" baseline="30000" dirty="0">
                <a:solidFill>
                  <a:srgbClr val="000000"/>
                </a:solidFill>
                <a:ea typeface="Microsoft Sans Serif" panose="020B0604020202020204" pitchFamily="34" charset="0"/>
                <a:hlinkClick r:id="rId2"/>
              </a:rPr>
              <a:t> [</a:t>
            </a:r>
            <a:r>
              <a:rPr lang="pl-PL" altLang="pl-PL" sz="1300" baseline="30000" dirty="0" bmk="">
                <a:solidFill>
                  <a:srgbClr val="000000"/>
                </a:solidFill>
                <a:ea typeface="Microsoft Sans Serif" panose="020B0604020202020204" pitchFamily="34" charset="0"/>
                <a:hlinkClick r:id="rId2"/>
              </a:rPr>
              <a:t>1]</a:t>
            </a:r>
            <a:r>
              <a:rPr lang="pl-PL" altLang="pl-PL" sz="1300" dirty="0">
                <a:ea typeface="Times New Roman" panose="02020603050405020304" pitchFamily="18" charset="0"/>
              </a:rPr>
              <a:t> :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pl-PL" altLang="pl-PL" sz="13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Trafność konstruktywna</a:t>
            </a:r>
            <a:r>
              <a:rPr lang="pl-PL" altLang="pl-PL" sz="13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altLang="pl-PL" sz="1300" dirty="0">
                <a:ea typeface="Times New Roman" panose="02020603050405020304" pitchFamily="18" charset="0"/>
              </a:rPr>
              <a:t>(ang. – </a:t>
            </a:r>
            <a:r>
              <a:rPr lang="pl-PL" altLang="pl-PL" sz="13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construct</a:t>
            </a:r>
            <a:r>
              <a:rPr lang="pl-PL" altLang="pl-PL" sz="1300" i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altLang="pl-PL" sz="1300" i="1" dirty="0" err="1">
                <a:ea typeface="Times New Roman" panose="02020603050405020304" pitchFamily="18" charset="0"/>
                <a:cs typeface="Arial" panose="020B0604020202020204" pitchFamily="34" charset="0"/>
              </a:rPr>
              <a:t>validity</a:t>
            </a:r>
            <a:r>
              <a:rPr lang="pl-PL" altLang="pl-PL" sz="1300" dirty="0">
                <a:ea typeface="Times New Roman" panose="02020603050405020304" pitchFamily="18" charset="0"/>
              </a:rPr>
              <a:t>) wyraża adekwatność wyników eksperymentalnych  odpowiedniej teorii i  poprawność użycia jej kategorii i pojęć.</a:t>
            </a:r>
            <a:endParaRPr lang="pl-PL" altLang="pl-PL" sz="1300" dirty="0"/>
          </a:p>
          <a:p>
            <a:pPr eaLnBrk="0" fontAlgn="base" hangingPunct="0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</a:pPr>
            <a:r>
              <a:rPr kumimoji="0" lang="pl-PL" altLang="pl-PL" sz="1300" b="1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Trafność wewnętrzna</a:t>
            </a:r>
            <a:r>
              <a:rPr kumimoji="0" lang="pl-PL" altLang="pl-PL" sz="13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(ang. – </a:t>
            </a:r>
            <a:r>
              <a:rPr kumimoji="0" lang="pl-PL" altLang="pl-PL" sz="13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internal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pl-PL" altLang="pl-PL" sz="13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validity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) wyraża ważność wyników eksperymentu </a:t>
            </a:r>
            <a:r>
              <a:rPr kumimoji="0" lang="pl-PL" altLang="pl-PL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realnego 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w porównaniu z oznakami eksperymentu </a:t>
            </a:r>
            <a:r>
              <a:rPr kumimoji="0" lang="pl-PL" altLang="pl-PL" sz="1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idealnego - 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ekwiwalentność osób badanych; niezmienność ich charakterystyk w czasie.</a:t>
            </a:r>
          </a:p>
          <a:p>
            <a:pPr eaLnBrk="0" fontAlgn="base" hangingPunct="0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</a:pPr>
            <a:r>
              <a:rPr lang="pl-PL" altLang="pl-PL" sz="13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Trafność zewnętrzna</a:t>
            </a:r>
            <a:r>
              <a:rPr lang="pl-PL" altLang="pl-PL" sz="1300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altLang="pl-PL" sz="1300" dirty="0">
                <a:ea typeface="Times New Roman" panose="02020603050405020304" pitchFamily="18" charset="0"/>
              </a:rPr>
              <a:t>(ang. – </a:t>
            </a:r>
            <a:r>
              <a:rPr lang="pl-PL" altLang="pl-PL" sz="1300" i="1" dirty="0" err="1">
                <a:ea typeface="Times New Roman" panose="02020603050405020304" pitchFamily="18" charset="0"/>
              </a:rPr>
              <a:t>external</a:t>
            </a:r>
            <a:r>
              <a:rPr lang="pl-PL" altLang="pl-PL" sz="1300" dirty="0">
                <a:ea typeface="Times New Roman" panose="02020603050405020304" pitchFamily="18" charset="0"/>
              </a:rPr>
              <a:t> </a:t>
            </a:r>
            <a:r>
              <a:rPr lang="pl-PL" altLang="pl-PL" sz="1300" i="1" dirty="0" err="1">
                <a:ea typeface="Times New Roman" panose="02020603050405020304" pitchFamily="18" charset="0"/>
              </a:rPr>
              <a:t>validity</a:t>
            </a:r>
            <a:r>
              <a:rPr lang="pl-PL" altLang="pl-PL" sz="1300" dirty="0">
                <a:ea typeface="Times New Roman" panose="02020603050405020304" pitchFamily="18" charset="0"/>
              </a:rPr>
              <a:t>) - odpowiedniość eksperymentu realności, możliwość przenoszenia wyników badań na realne procesy w określonych warunkach i czasie, w określonej próbie osób, z użyciem określonych metod pomiarowych.</a:t>
            </a:r>
            <a:endParaRPr lang="pl-PL" altLang="pl-PL" sz="1300" dirty="0"/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1D8E70E4-8AF1-CB8E-27BC-73A217D05862}"/>
              </a:ext>
            </a:extLst>
          </p:cNvPr>
          <p:cNvSpPr txBox="1"/>
          <p:nvPr/>
        </p:nvSpPr>
        <p:spPr>
          <a:xfrm>
            <a:off x="570523" y="867328"/>
            <a:ext cx="11074400" cy="1030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400" dirty="0"/>
              <a:t>Sformułowanie </a:t>
            </a:r>
            <a:r>
              <a:rPr lang="pl-PL" sz="1400" b="1" dirty="0"/>
              <a:t>problemu</a:t>
            </a:r>
            <a:r>
              <a:rPr lang="pl-PL" sz="1400" dirty="0"/>
              <a:t> badawczego i </a:t>
            </a:r>
            <a:r>
              <a:rPr lang="pl-PL" sz="1400" b="1" dirty="0"/>
              <a:t>hipotezy</a:t>
            </a:r>
            <a:r>
              <a:rPr lang="pl-PL" sz="1400" dirty="0"/>
              <a:t> badawczej oznacza zastosowanie metodologii </a:t>
            </a:r>
            <a:r>
              <a:rPr lang="pl-PL" sz="1400" b="1" dirty="0"/>
              <a:t>hipotetyczno-dedukcyjnej</a:t>
            </a:r>
            <a:r>
              <a:rPr lang="pl-PL" sz="1400" dirty="0"/>
              <a:t>.</a:t>
            </a:r>
          </a:p>
          <a:p>
            <a:pPr>
              <a:lnSpc>
                <a:spcPct val="150000"/>
              </a:lnSpc>
            </a:pPr>
            <a:r>
              <a:rPr lang="pl-PL" sz="1400" dirty="0"/>
              <a:t>Wyjaśnienie przyczyn i prawidłowości badanych zjawisk wyraża się w postaci jednej lub kilku hipotez. </a:t>
            </a:r>
          </a:p>
          <a:p>
            <a:pPr>
              <a:lnSpc>
                <a:spcPct val="150000"/>
              </a:lnSpc>
            </a:pPr>
            <a:r>
              <a:rPr lang="pl-PL" sz="1400" dirty="0"/>
              <a:t>Podczas sprawdzania hipotezy zgodnie z zasadami wnioskowania dedukcyjnego uzyskuje się wnioski, które sprawdza się w eksperymencie. </a:t>
            </a:r>
          </a:p>
        </p:txBody>
      </p:sp>
    </p:spTree>
    <p:extLst>
      <p:ext uri="{BB962C8B-B14F-4D97-AF65-F5344CB8AC3E}">
        <p14:creationId xmlns:p14="http://schemas.microsoft.com/office/powerpoint/2010/main" val="1956334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678D4D-5E13-2C22-D329-21B7EA12E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785" y="286971"/>
            <a:ext cx="4288692" cy="392967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Plany eksperymentalne</a:t>
            </a:r>
            <a:endParaRPr lang="pl-PL" sz="2400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E18721D3-12BC-DB6D-D967-2CB9ABD275D0}"/>
              </a:ext>
            </a:extLst>
          </p:cNvPr>
          <p:cNvSpPr txBox="1"/>
          <p:nvPr/>
        </p:nvSpPr>
        <p:spPr>
          <a:xfrm>
            <a:off x="523631" y="946536"/>
            <a:ext cx="11574585" cy="4020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8290" algn="just">
              <a:lnSpc>
                <a:spcPct val="150000"/>
              </a:lnSpc>
              <a:buNone/>
              <a:tabLst>
                <a:tab pos="540385" algn="l"/>
              </a:tabLst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Odpowiednio do założeń badania </a:t>
            </a:r>
            <a:r>
              <a:rPr lang="pl-PL" sz="180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idealnego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są takie plany (schematy) eksperymentów (</a:t>
            </a:r>
            <a:r>
              <a:rPr lang="uk-UA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Campbell</a:t>
            </a: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D. &amp; </a:t>
            </a:r>
            <a:r>
              <a:rPr lang="uk-UA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Stanley</a:t>
            </a:r>
            <a:r>
              <a:rPr lang="uk-UA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J. </a:t>
            </a:r>
            <a:r>
              <a:rPr lang="pl-PL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0">
              <a:lnSpc>
                <a:spcPct val="150000"/>
              </a:lnSpc>
              <a:spcBef>
                <a:spcPts val="1200"/>
              </a:spcBef>
            </a:pPr>
            <a:r>
              <a:rPr lang="pl-PL" i="1" dirty="0"/>
              <a:t>1) </a:t>
            </a:r>
            <a:r>
              <a:rPr lang="pl-PL" b="1" i="1" dirty="0">
                <a:solidFill>
                  <a:srgbClr val="FF0000"/>
                </a:solidFill>
              </a:rPr>
              <a:t>Eksperyment rzeczywisty </a:t>
            </a:r>
            <a:r>
              <a:rPr lang="pl-PL" dirty="0"/>
              <a:t>polega na tym, że badacz pragnie ustalić związki przyczyno-skutkowe między głównymi zmiennymi, kontrolując zmienne zewnętrzne srogo i systematycznie.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pl-PL" i="1" dirty="0"/>
              <a:t>2) </a:t>
            </a:r>
            <a:r>
              <a:rPr lang="pl-PL" b="1" i="1" dirty="0">
                <a:solidFill>
                  <a:srgbClr val="FF0000"/>
                </a:solidFill>
              </a:rPr>
              <a:t>Quasi-eksperyment</a:t>
            </a:r>
            <a:r>
              <a:rPr lang="pl-PL" i="1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rgbClr val="FF0000"/>
                </a:solidFill>
              </a:rPr>
              <a:t>j</a:t>
            </a:r>
            <a:r>
              <a:rPr lang="pl-PL" dirty="0"/>
              <a:t>est sposobem organizacji działania, gdy się nie udaje zrealizować plan badania idealnego w całości, lecz te wady częściowo kompensowane są się poprzez użycie szczególnych schematów oraz dołączeniem innych metod. 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dirty="0"/>
              <a:t>Oznaką badania eksperymentalnego jest obecność grupy głównej (eksperymentalnej) i kontrolnej (albo kilku grup) osób badanych, które formowane są za pomocą pewnych technologii doboru uczestników eksperymentu</a:t>
            </a:r>
            <a:r>
              <a:rPr lang="pl-PL" b="1" dirty="0"/>
              <a:t> 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8E4831F-A70D-77E1-EBF8-71B778BAF13A}"/>
              </a:ext>
            </a:extLst>
          </p:cNvPr>
          <p:cNvSpPr txBox="1"/>
          <p:nvPr/>
        </p:nvSpPr>
        <p:spPr>
          <a:xfrm>
            <a:off x="408354" y="624611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Campbell</a:t>
            </a:r>
            <a:r>
              <a:rPr lang="uk-UA" sz="1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D. &amp; </a:t>
            </a:r>
            <a:r>
              <a:rPr lang="uk-UA" sz="1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Stanley</a:t>
            </a:r>
            <a:r>
              <a:rPr lang="uk-UA" sz="1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J. </a:t>
            </a:r>
            <a:r>
              <a:rPr lang="en-US" sz="1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(1963). </a:t>
            </a:r>
            <a:r>
              <a:rPr lang="en-US" sz="1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Experimental and quasi-experimental designs for research on teaching</a:t>
            </a:r>
            <a:r>
              <a:rPr lang="en-US" sz="1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In N. Gage (Ed.), Handbook</a:t>
            </a:r>
            <a:r>
              <a:rPr lang="en-US" sz="1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0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research on teaching (p. 171-246). Chicago: Rand-McNally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420706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22EF177-2041-18E1-2D21-31923682F115}"/>
              </a:ext>
            </a:extLst>
          </p:cNvPr>
          <p:cNvSpPr txBox="1"/>
          <p:nvPr/>
        </p:nvSpPr>
        <p:spPr>
          <a:xfrm>
            <a:off x="476738" y="845827"/>
            <a:ext cx="80654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 eksperymentalny dla dwóch grup randomizowanych</a:t>
            </a:r>
            <a:r>
              <a:rPr lang="pl-PL" sz="1800" dirty="0">
                <a:effectLst/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testowaniem po działaniu</a:t>
            </a: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E9C2AD6A-6B9F-E778-7ECD-BCD710BF4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795217"/>
              </p:ext>
            </p:extLst>
          </p:nvPr>
        </p:nvGraphicFramePr>
        <p:xfrm>
          <a:off x="8694758" y="805286"/>
          <a:ext cx="2653181" cy="3968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4287">
                  <a:extLst>
                    <a:ext uri="{9D8B030D-6E8A-4147-A177-3AD203B41FA5}">
                      <a16:colId xmlns:a16="http://schemas.microsoft.com/office/drawing/2014/main" val="980556857"/>
                    </a:ext>
                  </a:extLst>
                </a:gridCol>
                <a:gridCol w="808894">
                  <a:extLst>
                    <a:ext uri="{9D8B030D-6E8A-4147-A177-3AD203B41FA5}">
                      <a16:colId xmlns:a16="http://schemas.microsoft.com/office/drawing/2014/main" val="14603801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85725" algn="l">
                        <a:lnSpc>
                          <a:spcPct val="115000"/>
                        </a:lnSpc>
                        <a:buNone/>
                      </a:pPr>
                      <a:r>
                        <a:rPr lang="pl-PL" sz="1200" dirty="0">
                          <a:effectLst/>
                        </a:rPr>
                        <a:t>Grupa eksperymentalna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R    Х     О</a:t>
                      </a:r>
                      <a:r>
                        <a:rPr lang="pl-PL" sz="1200" i="1" baseline="-25000" dirty="0">
                          <a:effectLst/>
                        </a:rPr>
                        <a:t>1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b"/>
                </a:tc>
                <a:extLst>
                  <a:ext uri="{0D108BD9-81ED-4DB2-BD59-A6C34878D82A}">
                    <a16:rowId xmlns:a16="http://schemas.microsoft.com/office/drawing/2014/main" val="22041649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85725" algn="l">
                        <a:lnSpc>
                          <a:spcPct val="115000"/>
                        </a:lnSpc>
                        <a:buNone/>
                      </a:pPr>
                      <a:r>
                        <a:rPr lang="pl-PL" sz="1200" dirty="0">
                          <a:effectLst/>
                        </a:rPr>
                        <a:t>Grupa kontrolna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R          О</a:t>
                      </a:r>
                      <a:r>
                        <a:rPr lang="pl-PL" sz="1200" i="1" baseline="-25000" dirty="0">
                          <a:effectLst/>
                        </a:rPr>
                        <a:t>2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b"/>
                </a:tc>
                <a:extLst>
                  <a:ext uri="{0D108BD9-81ED-4DB2-BD59-A6C34878D82A}">
                    <a16:rowId xmlns:a16="http://schemas.microsoft.com/office/drawing/2014/main" val="1577326003"/>
                  </a:ext>
                </a:extLst>
              </a:tr>
            </a:tbl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7BC87B53-A254-0EB9-5D7F-6C23127B42E0}"/>
              </a:ext>
            </a:extLst>
          </p:cNvPr>
          <p:cNvSpPr txBox="1"/>
          <p:nvPr/>
        </p:nvSpPr>
        <p:spPr>
          <a:xfrm>
            <a:off x="413232" y="1475584"/>
            <a:ext cx="9800492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 eksperymentalny dla dwóch grup randomizowanych</a:t>
            </a:r>
            <a:r>
              <a:rPr lang="pl-PL" sz="1800" dirty="0">
                <a:effectLst/>
                <a:latin typeface="Times New Roman" panose="02020603050405020304" pitchFamily="18" charset="0"/>
                <a:ea typeface="Arial Unicode MS" panose="020B0604020202020204" pitchFamily="34" charset="-128"/>
              </a:rPr>
              <a:t> 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testowaniem poprzednim i końcowym: 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1CF6288D-83A4-B05A-2BA1-BD06B1834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24808"/>
              </p:ext>
            </p:extLst>
          </p:nvPr>
        </p:nvGraphicFramePr>
        <p:xfrm>
          <a:off x="8511283" y="1956690"/>
          <a:ext cx="3196493" cy="492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7293">
                  <a:extLst>
                    <a:ext uri="{9D8B030D-6E8A-4147-A177-3AD203B41FA5}">
                      <a16:colId xmlns:a16="http://schemas.microsoft.com/office/drawing/2014/main" val="191964769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325589446"/>
                    </a:ext>
                  </a:extLst>
                </a:gridCol>
              </a:tblGrid>
              <a:tr h="173292">
                <a:tc>
                  <a:txBody>
                    <a:bodyPr/>
                    <a:lstStyle/>
                    <a:p>
                      <a:pPr marL="0" indent="85725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dirty="0">
                          <a:effectLst/>
                        </a:rPr>
                        <a:t>Grupa eksperymentalna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288290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R    О</a:t>
                      </a:r>
                      <a:r>
                        <a:rPr lang="pl-PL" sz="1200" i="1" baseline="-25000" dirty="0">
                          <a:effectLst/>
                        </a:rPr>
                        <a:t>1</a:t>
                      </a:r>
                      <a:r>
                        <a:rPr lang="pl-PL" sz="1200" i="1" dirty="0">
                          <a:effectLst/>
                        </a:rPr>
                        <a:t>   Х   О</a:t>
                      </a:r>
                      <a:r>
                        <a:rPr lang="pl-PL" sz="1200" i="1" baseline="-25000" dirty="0">
                          <a:effectLst/>
                        </a:rPr>
                        <a:t>2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3957067158"/>
                  </a:ext>
                </a:extLst>
              </a:tr>
              <a:tr h="173292">
                <a:tc>
                  <a:txBody>
                    <a:bodyPr/>
                    <a:lstStyle/>
                    <a:p>
                      <a:pPr marL="0" indent="85725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dirty="0">
                          <a:effectLst/>
                        </a:rPr>
                        <a:t>Grupa kontrolna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288290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R    О</a:t>
                      </a:r>
                      <a:r>
                        <a:rPr lang="pl-PL" sz="1200" i="1" baseline="-25000" dirty="0">
                          <a:effectLst/>
                        </a:rPr>
                        <a:t>3</a:t>
                      </a:r>
                      <a:r>
                        <a:rPr lang="pl-PL" sz="1200" i="1" dirty="0">
                          <a:effectLst/>
                        </a:rPr>
                        <a:t>       О</a:t>
                      </a:r>
                      <a:r>
                        <a:rPr lang="pl-PL" sz="1200" i="1" baseline="-25000" dirty="0">
                          <a:effectLst/>
                        </a:rPr>
                        <a:t>4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783434322"/>
                  </a:ext>
                </a:extLst>
              </a:tr>
            </a:tbl>
          </a:graphicData>
        </a:graphic>
      </p:graphicFrame>
      <p:sp>
        <p:nvSpPr>
          <p:cNvPr id="11" name="pole tekstowe 10">
            <a:extLst>
              <a:ext uri="{FF2B5EF4-FFF2-40B4-BE49-F238E27FC236}">
                <a16:creationId xmlns:a16="http://schemas.microsoft.com/office/drawing/2014/main" id="{FEEA3FFC-9405-B582-A7B8-0412A219D73E}"/>
              </a:ext>
            </a:extLst>
          </p:cNvPr>
          <p:cNvSpPr txBox="1"/>
          <p:nvPr/>
        </p:nvSpPr>
        <p:spPr>
          <a:xfrm>
            <a:off x="476738" y="23393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 </a:t>
            </a:r>
            <a:r>
              <a:rPr lang="pl-PL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Campbella 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dla czterech grup według schematu 2×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endParaRPr lang="pl-PL" dirty="0"/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7B522628-360A-578C-F772-1E6085AC5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373552"/>
              </p:ext>
            </p:extLst>
          </p:nvPr>
        </p:nvGraphicFramePr>
        <p:xfrm>
          <a:off x="5805841" y="2675189"/>
          <a:ext cx="3370386" cy="805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1526">
                  <a:extLst>
                    <a:ext uri="{9D8B030D-6E8A-4147-A177-3AD203B41FA5}">
                      <a16:colId xmlns:a16="http://schemas.microsoft.com/office/drawing/2014/main" val="2679772817"/>
                    </a:ext>
                  </a:extLst>
                </a:gridCol>
                <a:gridCol w="1134430">
                  <a:extLst>
                    <a:ext uri="{9D8B030D-6E8A-4147-A177-3AD203B41FA5}">
                      <a16:colId xmlns:a16="http://schemas.microsoft.com/office/drawing/2014/main" val="1693472949"/>
                    </a:ext>
                  </a:extLst>
                </a:gridCol>
                <a:gridCol w="1134430">
                  <a:extLst>
                    <a:ext uri="{9D8B030D-6E8A-4147-A177-3AD203B41FA5}">
                      <a16:colId xmlns:a16="http://schemas.microsoft.com/office/drawing/2014/main" val="455369923"/>
                    </a:ext>
                  </a:extLst>
                </a:gridCol>
              </a:tblGrid>
              <a:tr h="193899">
                <a:tc rowSpan="2"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 dirty="0">
                          <a:effectLst/>
                        </a:rPr>
                        <a:t>Testowanie</a:t>
                      </a:r>
                    </a:p>
                    <a:p>
                      <a:pPr indent="90170" algn="ctr">
                        <a:buNone/>
                      </a:pPr>
                      <a:r>
                        <a:rPr lang="pl-PL" sz="1200" dirty="0">
                          <a:effectLst/>
                        </a:rPr>
                        <a:t>Poprzednie: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gridSpan="2"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>
                          <a:effectLst/>
                        </a:rPr>
                        <a:t>Działanie: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628402"/>
                  </a:ext>
                </a:extLst>
              </a:tr>
              <a:tr h="20291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>
                          <a:effectLst/>
                        </a:rPr>
                        <a:t>jest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>
                          <a:effectLst/>
                        </a:rPr>
                        <a:t>nie ma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3604704049"/>
                  </a:ext>
                </a:extLst>
              </a:tr>
              <a:tr h="193899"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>
                          <a:effectLst/>
                        </a:rPr>
                        <a:t>jest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 i="1" dirty="0">
                          <a:effectLst/>
                        </a:rPr>
                        <a:t>О</a:t>
                      </a:r>
                      <a:r>
                        <a:rPr lang="pl-PL" sz="1200" i="1" baseline="-25000" dirty="0">
                          <a:effectLst/>
                        </a:rPr>
                        <a:t>2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 i="1">
                          <a:effectLst/>
                        </a:rPr>
                        <a:t>О</a:t>
                      </a:r>
                      <a:r>
                        <a:rPr lang="pl-PL" sz="1200" i="1" baseline="-25000">
                          <a:effectLst/>
                        </a:rPr>
                        <a:t>4</a:t>
                      </a:r>
                      <a:endParaRPr lang="pl-PL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4209418818"/>
                  </a:ext>
                </a:extLst>
              </a:tr>
              <a:tr h="214317"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>
                          <a:effectLst/>
                        </a:rPr>
                        <a:t>nie ma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 i="1" dirty="0">
                          <a:effectLst/>
                        </a:rPr>
                        <a:t>О</a:t>
                      </a:r>
                      <a:r>
                        <a:rPr lang="pl-PL" sz="1200" i="1" baseline="-25000" dirty="0">
                          <a:effectLst/>
                        </a:rPr>
                        <a:t>5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90170" algn="ctr">
                        <a:buNone/>
                      </a:pPr>
                      <a:r>
                        <a:rPr lang="pl-PL" sz="1200" i="1" dirty="0">
                          <a:effectLst/>
                        </a:rPr>
                        <a:t>О</a:t>
                      </a:r>
                      <a:r>
                        <a:rPr lang="pl-PL" sz="1200" i="1" baseline="-25000" dirty="0">
                          <a:effectLst/>
                        </a:rPr>
                        <a:t>6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601664"/>
                  </a:ext>
                </a:extLst>
              </a:tr>
            </a:tbl>
          </a:graphicData>
        </a:graphic>
      </p:graphicFrame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571D099-67A6-EC41-9890-ED8FAA108EA5}"/>
              </a:ext>
            </a:extLst>
          </p:cNvPr>
          <p:cNvSpPr txBox="1"/>
          <p:nvPr/>
        </p:nvSpPr>
        <p:spPr>
          <a:xfrm>
            <a:off x="578338" y="3704882"/>
            <a:ext cx="4345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Plany quasi-eksperymentu :</a:t>
            </a:r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4248ACF3-D261-102E-EA22-43C097A2FFE6}"/>
              </a:ext>
            </a:extLst>
          </p:cNvPr>
          <p:cNvSpPr txBox="1"/>
          <p:nvPr/>
        </p:nvSpPr>
        <p:spPr>
          <a:xfrm>
            <a:off x="375139" y="4281007"/>
            <a:ext cx="3305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Plany grup nieekwiwalentnych </a:t>
            </a:r>
            <a:endParaRPr lang="pl-PL" dirty="0"/>
          </a:p>
        </p:txBody>
      </p:sp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id="{259376BD-7B8F-53DA-6E48-01DE0ED20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079266"/>
              </p:ext>
            </p:extLst>
          </p:nvPr>
        </p:nvGraphicFramePr>
        <p:xfrm>
          <a:off x="3849059" y="4152184"/>
          <a:ext cx="2606449" cy="552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9739">
                  <a:extLst>
                    <a:ext uri="{9D8B030D-6E8A-4147-A177-3AD203B41FA5}">
                      <a16:colId xmlns:a16="http://schemas.microsoft.com/office/drawing/2014/main" val="3343368693"/>
                    </a:ext>
                  </a:extLst>
                </a:gridCol>
                <a:gridCol w="1156710">
                  <a:extLst>
                    <a:ext uri="{9D8B030D-6E8A-4147-A177-3AD203B41FA5}">
                      <a16:colId xmlns:a16="http://schemas.microsoft.com/office/drawing/2014/main" val="791900020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buNone/>
                      </a:pPr>
                      <a:r>
                        <a:rPr lang="pl-PL" sz="1200" dirty="0">
                          <a:effectLst/>
                        </a:rPr>
                        <a:t>Grupa 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О</a:t>
                      </a:r>
                      <a:r>
                        <a:rPr lang="pl-PL" sz="1200" i="1" baseline="-25000" dirty="0">
                          <a:effectLst/>
                        </a:rPr>
                        <a:t>1</a:t>
                      </a:r>
                      <a:r>
                        <a:rPr lang="pl-PL" sz="1200" i="1" dirty="0">
                          <a:effectLst/>
                        </a:rPr>
                        <a:t>    Х    О</a:t>
                      </a:r>
                      <a:r>
                        <a:rPr lang="pl-PL" sz="1200" i="1" baseline="-25000" dirty="0">
                          <a:effectLst/>
                        </a:rPr>
                        <a:t>2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82610269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buNone/>
                      </a:pPr>
                      <a:r>
                        <a:rPr lang="pl-PL" sz="1200">
                          <a:effectLst/>
                        </a:rPr>
                        <a:t>Grupa 2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О</a:t>
                      </a:r>
                      <a:r>
                        <a:rPr lang="pl-PL" sz="1200" i="1" baseline="-25000" dirty="0">
                          <a:effectLst/>
                        </a:rPr>
                        <a:t>3</a:t>
                      </a:r>
                      <a:r>
                        <a:rPr lang="pl-PL" sz="1200" i="1" dirty="0">
                          <a:effectLst/>
                        </a:rPr>
                        <a:t>        О</a:t>
                      </a:r>
                      <a:r>
                        <a:rPr lang="pl-PL" sz="1200" i="1" baseline="-25000" dirty="0">
                          <a:effectLst/>
                        </a:rPr>
                        <a:t>4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2104919134"/>
                  </a:ext>
                </a:extLst>
              </a:tr>
            </a:tbl>
          </a:graphicData>
        </a:graphic>
      </p:graphicFrame>
      <p:sp>
        <p:nvSpPr>
          <p:cNvPr id="19" name="pole tekstowe 18">
            <a:extLst>
              <a:ext uri="{FF2B5EF4-FFF2-40B4-BE49-F238E27FC236}">
                <a16:creationId xmlns:a16="http://schemas.microsoft.com/office/drawing/2014/main" id="{C074899F-5FAC-6982-3FB2-CF1DE5CC812B}"/>
              </a:ext>
            </a:extLst>
          </p:cNvPr>
          <p:cNvSpPr txBox="1"/>
          <p:nvPr/>
        </p:nvSpPr>
        <p:spPr>
          <a:xfrm>
            <a:off x="359508" y="4732214"/>
            <a:ext cx="5064370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  <a:tabLst>
                <a:tab pos="457200" algn="l"/>
              </a:tabLst>
            </a:pP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 dyskretnych serii czasowych dla jednej grupy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0" name="Tabela 19">
            <a:extLst>
              <a:ext uri="{FF2B5EF4-FFF2-40B4-BE49-F238E27FC236}">
                <a16:creationId xmlns:a16="http://schemas.microsoft.com/office/drawing/2014/main" id="{425B0281-B61E-12B9-B5FB-55FC4DE7D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133785"/>
              </p:ext>
            </p:extLst>
          </p:nvPr>
        </p:nvGraphicFramePr>
        <p:xfrm>
          <a:off x="5640277" y="4932764"/>
          <a:ext cx="3913563" cy="376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1849">
                  <a:extLst>
                    <a:ext uri="{9D8B030D-6E8A-4147-A177-3AD203B41FA5}">
                      <a16:colId xmlns:a16="http://schemas.microsoft.com/office/drawing/2014/main" val="1893977625"/>
                    </a:ext>
                  </a:extLst>
                </a:gridCol>
                <a:gridCol w="2211714">
                  <a:extLst>
                    <a:ext uri="{9D8B030D-6E8A-4147-A177-3AD203B41FA5}">
                      <a16:colId xmlns:a16="http://schemas.microsoft.com/office/drawing/2014/main" val="4096485945"/>
                    </a:ext>
                  </a:extLst>
                </a:gridCol>
              </a:tblGrid>
              <a:tr h="376835">
                <a:tc>
                  <a:txBody>
                    <a:bodyPr/>
                    <a:lstStyle/>
                    <a:p>
                      <a:pPr indent="151765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dirty="0">
                          <a:effectLst/>
                        </a:rPr>
                        <a:t>Grupa przyrodnicza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151765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dirty="0">
                          <a:effectLst/>
                        </a:rPr>
                        <a:t>О</a:t>
                      </a:r>
                      <a:r>
                        <a:rPr lang="pl-PL" sz="1200" baseline="-25000" dirty="0">
                          <a:effectLst/>
                        </a:rPr>
                        <a:t>1</a:t>
                      </a:r>
                      <a:r>
                        <a:rPr lang="pl-PL" sz="1200" dirty="0">
                          <a:effectLst/>
                        </a:rPr>
                        <a:t>  О</a:t>
                      </a:r>
                      <a:r>
                        <a:rPr lang="pl-PL" sz="1200" baseline="-25000" dirty="0">
                          <a:effectLst/>
                        </a:rPr>
                        <a:t>2</a:t>
                      </a:r>
                      <a:r>
                        <a:rPr lang="pl-PL" sz="1200" dirty="0">
                          <a:effectLst/>
                        </a:rPr>
                        <a:t>  О</a:t>
                      </a:r>
                      <a:r>
                        <a:rPr lang="pl-PL" sz="1200" baseline="-25000" dirty="0">
                          <a:effectLst/>
                        </a:rPr>
                        <a:t>3</a:t>
                      </a:r>
                      <a:r>
                        <a:rPr lang="pl-PL" sz="1200" dirty="0">
                          <a:effectLst/>
                        </a:rPr>
                        <a:t>   Х   О</a:t>
                      </a:r>
                      <a:r>
                        <a:rPr lang="pl-PL" sz="1200" baseline="-25000" dirty="0">
                          <a:effectLst/>
                        </a:rPr>
                        <a:t>4</a:t>
                      </a:r>
                      <a:r>
                        <a:rPr lang="pl-PL" sz="1200" dirty="0">
                          <a:effectLst/>
                        </a:rPr>
                        <a:t>  О</a:t>
                      </a:r>
                      <a:r>
                        <a:rPr lang="pl-PL" sz="1200" baseline="-25000" dirty="0">
                          <a:effectLst/>
                        </a:rPr>
                        <a:t>5</a:t>
                      </a:r>
                      <a:r>
                        <a:rPr lang="pl-PL" sz="1200" dirty="0">
                          <a:effectLst/>
                        </a:rPr>
                        <a:t>  О</a:t>
                      </a:r>
                      <a:r>
                        <a:rPr lang="pl-PL" sz="1200" baseline="-25000" dirty="0">
                          <a:effectLst/>
                        </a:rPr>
                        <a:t>6</a:t>
                      </a:r>
                      <a:r>
                        <a:rPr lang="pl-PL" sz="1200" dirty="0">
                          <a:effectLst/>
                        </a:rPr>
                        <a:t>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4164232507"/>
                  </a:ext>
                </a:extLst>
              </a:tr>
            </a:tbl>
          </a:graphicData>
        </a:graphic>
      </p:graphicFrame>
      <p:sp>
        <p:nvSpPr>
          <p:cNvPr id="22" name="pole tekstowe 21">
            <a:extLst>
              <a:ext uri="{FF2B5EF4-FFF2-40B4-BE49-F238E27FC236}">
                <a16:creationId xmlns:a16="http://schemas.microsoft.com/office/drawing/2014/main" id="{41E0B937-A23F-CE73-69CE-0A45914FD208}"/>
              </a:ext>
            </a:extLst>
          </p:cNvPr>
          <p:cNvSpPr txBox="1"/>
          <p:nvPr/>
        </p:nvSpPr>
        <p:spPr>
          <a:xfrm>
            <a:off x="359508" y="5397081"/>
            <a:ext cx="3212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 typu </a:t>
            </a:r>
            <a:r>
              <a:rPr lang="pl-PL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eх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-post-facto </a:t>
            </a:r>
            <a:endParaRPr lang="pl-PL" dirty="0"/>
          </a:p>
        </p:txBody>
      </p:sp>
      <p:graphicFrame>
        <p:nvGraphicFramePr>
          <p:cNvPr id="23" name="Tabela 22">
            <a:extLst>
              <a:ext uri="{FF2B5EF4-FFF2-40B4-BE49-F238E27FC236}">
                <a16:creationId xmlns:a16="http://schemas.microsoft.com/office/drawing/2014/main" id="{3974EF98-CD4C-F00F-A6C1-4C9E6FCB9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493579"/>
              </p:ext>
            </p:extLst>
          </p:nvPr>
        </p:nvGraphicFramePr>
        <p:xfrm>
          <a:off x="3849059" y="5489860"/>
          <a:ext cx="3913564" cy="55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2880">
                  <a:extLst>
                    <a:ext uri="{9D8B030D-6E8A-4147-A177-3AD203B41FA5}">
                      <a16:colId xmlns:a16="http://schemas.microsoft.com/office/drawing/2014/main" val="323512790"/>
                    </a:ext>
                  </a:extLst>
                </a:gridCol>
                <a:gridCol w="1730684">
                  <a:extLst>
                    <a:ext uri="{9D8B030D-6E8A-4147-A177-3AD203B41FA5}">
                      <a16:colId xmlns:a16="http://schemas.microsoft.com/office/drawing/2014/main" val="2736112527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indent="212725" algn="just">
                        <a:lnSpc>
                          <a:spcPct val="150000"/>
                        </a:lnSpc>
                        <a:buNone/>
                      </a:pPr>
                      <a:r>
                        <a:rPr lang="pl-PL" sz="1200">
                          <a:effectLst/>
                        </a:rPr>
                        <a:t>Grupa "eksperymentalna"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31800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(R)   Х   О</a:t>
                      </a:r>
                      <a:r>
                        <a:rPr lang="pl-PL" sz="1200" i="1" baseline="-25000" dirty="0">
                          <a:effectLst/>
                        </a:rPr>
                        <a:t>1</a:t>
                      </a:r>
                      <a:r>
                        <a:rPr lang="pl-PL" sz="1200" i="1" dirty="0">
                          <a:effectLst/>
                        </a:rPr>
                        <a:t> 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201625486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indent="212725" algn="just">
                        <a:lnSpc>
                          <a:spcPct val="150000"/>
                        </a:lnSpc>
                        <a:buNone/>
                      </a:pPr>
                      <a:r>
                        <a:rPr lang="pl-PL" sz="1200">
                          <a:effectLst/>
                        </a:rPr>
                        <a:t>Grupa "kontrolna" 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indent="431800" algn="l">
                        <a:lnSpc>
                          <a:spcPct val="150000"/>
                        </a:lnSpc>
                        <a:buNone/>
                      </a:pPr>
                      <a:r>
                        <a:rPr lang="pl-PL" sz="1200" i="1" dirty="0">
                          <a:effectLst/>
                        </a:rPr>
                        <a:t>(R)       О</a:t>
                      </a:r>
                      <a:r>
                        <a:rPr lang="pl-PL" sz="1200" i="1" baseline="-25000" dirty="0">
                          <a:effectLst/>
                        </a:rPr>
                        <a:t>2</a:t>
                      </a:r>
                      <a:endParaRPr lang="pl-PL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2116491255"/>
                  </a:ext>
                </a:extLst>
              </a:tr>
            </a:tbl>
          </a:graphicData>
        </a:graphic>
      </p:graphicFrame>
      <p:sp>
        <p:nvSpPr>
          <p:cNvPr id="25" name="pole tekstowe 24">
            <a:extLst>
              <a:ext uri="{FF2B5EF4-FFF2-40B4-BE49-F238E27FC236}">
                <a16:creationId xmlns:a16="http://schemas.microsoft.com/office/drawing/2014/main" id="{A503A39E-4E9E-92FF-BF35-C6FD7ADAB9AB}"/>
              </a:ext>
            </a:extLst>
          </p:cNvPr>
          <p:cNvSpPr txBox="1"/>
          <p:nvPr/>
        </p:nvSpPr>
        <p:spPr>
          <a:xfrm>
            <a:off x="359508" y="6384517"/>
            <a:ext cx="111056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Oznaczenie: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randomizowanie,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działanie,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pl-PL" sz="12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testowanie pierwszej grupy,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pl-PL" sz="12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testowanie drugiej grupy (oznaczenie zaproponował </a:t>
            </a:r>
            <a:r>
              <a:rPr lang="pl-PL" sz="1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Campbell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D.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pl-PL" sz="1200" dirty="0"/>
          </a:p>
        </p:txBody>
      </p: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6EE3CEB3-A24C-C2EA-8602-490B723D063D}"/>
              </a:ext>
            </a:extLst>
          </p:cNvPr>
          <p:cNvCxnSpPr>
            <a:cxnSpLocks/>
          </p:cNvCxnSpPr>
          <p:nvPr/>
        </p:nvCxnSpPr>
        <p:spPr>
          <a:xfrm>
            <a:off x="413232" y="3679841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406424E-A100-2863-18F7-233CF23BC09F}"/>
              </a:ext>
            </a:extLst>
          </p:cNvPr>
          <p:cNvSpPr txBox="1"/>
          <p:nvPr/>
        </p:nvSpPr>
        <p:spPr>
          <a:xfrm>
            <a:off x="578338" y="202818"/>
            <a:ext cx="6096000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875" algn="just">
              <a:lnSpc>
                <a:spcPct val="150000"/>
              </a:lnSpc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Plany eksperymentu rzeczywistego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73771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851BF45-734C-7324-93DA-B959381FB4E5}"/>
              </a:ext>
            </a:extLst>
          </p:cNvPr>
          <p:cNvSpPr txBox="1"/>
          <p:nvPr/>
        </p:nvSpPr>
        <p:spPr>
          <a:xfrm>
            <a:off x="2907323" y="2326"/>
            <a:ext cx="4400062" cy="592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Dobór prób– osób badanych</a:t>
            </a:r>
            <a:endParaRPr lang="pl-PL" sz="2400" b="1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24E0EA6-B62F-78EF-8DB2-995DEB6203FC}"/>
              </a:ext>
            </a:extLst>
          </p:cNvPr>
          <p:cNvSpPr txBox="1"/>
          <p:nvPr/>
        </p:nvSpPr>
        <p:spPr>
          <a:xfrm>
            <a:off x="437661" y="2922025"/>
            <a:ext cx="6096000" cy="46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875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b="1" dirty="0">
                <a:effectLst/>
                <a:ea typeface="Times New Roman" panose="02020603050405020304" pitchFamily="18" charset="0"/>
              </a:rPr>
              <a:t>Strategie doboru próby:</a:t>
            </a:r>
            <a:endParaRPr lang="pl-PL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CBC4956F-3A2B-F34C-4E49-FDB05D790A75}"/>
              </a:ext>
            </a:extLst>
          </p:cNvPr>
          <p:cNvSpPr txBox="1"/>
          <p:nvPr/>
        </p:nvSpPr>
        <p:spPr>
          <a:xfrm>
            <a:off x="738554" y="92521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effectLst/>
                <a:ea typeface="Times New Roman" panose="02020603050405020304" pitchFamily="18" charset="0"/>
              </a:rPr>
              <a:t>Warianty kształtowania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 </a:t>
            </a:r>
            <a:r>
              <a:rPr lang="pl-PL" sz="1800" b="1" dirty="0">
                <a:effectLst/>
                <a:ea typeface="Times New Roman" panose="02020603050405020304" pitchFamily="18" charset="0"/>
              </a:rPr>
              <a:t>grup doboru:</a:t>
            </a:r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0F3E4C3F-22B8-20BF-2501-5C85879D6B40}"/>
              </a:ext>
            </a:extLst>
          </p:cNvPr>
          <p:cNvSpPr txBox="1"/>
          <p:nvPr/>
        </p:nvSpPr>
        <p:spPr>
          <a:xfrm>
            <a:off x="777630" y="1428709"/>
            <a:ext cx="11512062" cy="1030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dirty="0">
                <a:effectLst/>
                <a:ea typeface="Times New Roman" panose="02020603050405020304" pitchFamily="18" charset="0"/>
              </a:rPr>
              <a:t>dobór </a:t>
            </a:r>
            <a:r>
              <a:rPr lang="pl-PL" sz="1400" b="1" i="1" dirty="0">
                <a:effectLst/>
                <a:ea typeface="Times New Roman" panose="02020603050405020304" pitchFamily="18" charset="0"/>
              </a:rPr>
              <a:t>dwóch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 grup: </a:t>
            </a:r>
            <a:r>
              <a:rPr lang="pl-PL" sz="1400" i="1" dirty="0">
                <a:effectLst/>
                <a:ea typeface="Times New Roman" panose="02020603050405020304" pitchFamily="18" charset="0"/>
              </a:rPr>
              <a:t>eksperymentalnej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 i </a:t>
            </a:r>
            <a:r>
              <a:rPr lang="pl-PL" sz="1400" i="1" dirty="0">
                <a:effectLst/>
                <a:ea typeface="Times New Roman" panose="02020603050405020304" pitchFamily="18" charset="0"/>
              </a:rPr>
              <a:t>kontrolnej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, które odnoszą się do różnych warunków (próby </a:t>
            </a:r>
            <a:r>
              <a:rPr lang="pl-PL" sz="1400" b="1" dirty="0">
                <a:effectLst/>
                <a:ea typeface="Times New Roman" panose="02020603050405020304" pitchFamily="18" charset="0"/>
              </a:rPr>
              <a:t>niezależne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);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dirty="0">
                <a:effectLst/>
                <a:ea typeface="Times New Roman" panose="02020603050405020304" pitchFamily="18" charset="0"/>
              </a:rPr>
              <a:t>dobór </a:t>
            </a:r>
            <a:r>
              <a:rPr lang="pl-PL" sz="1400" b="1" i="1" dirty="0">
                <a:effectLst/>
                <a:ea typeface="Times New Roman" panose="02020603050405020304" pitchFamily="18" charset="0"/>
              </a:rPr>
              <a:t>jednej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 grupy osób, których zachowanie jest badaniem w warunkach eksperymentalnych i kontrolnych (próby </a:t>
            </a:r>
            <a:r>
              <a:rPr lang="pl-PL" sz="1400" b="1" dirty="0">
                <a:effectLst/>
                <a:ea typeface="Times New Roman" panose="02020603050405020304" pitchFamily="18" charset="0"/>
              </a:rPr>
              <a:t>zależne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);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b="1" i="1" dirty="0">
                <a:effectLst/>
                <a:ea typeface="Times New Roman" panose="02020603050405020304" pitchFamily="18" charset="0"/>
              </a:rPr>
              <a:t>mieszany wariant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, gdy wszystkie grupy odnoszą się do różnych warunków - stosuje się w planach eksperymentu czynników.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2571BE06-88D0-E1B5-E574-7A00D9C6A408}"/>
              </a:ext>
            </a:extLst>
          </p:cNvPr>
          <p:cNvSpPr txBox="1"/>
          <p:nvPr/>
        </p:nvSpPr>
        <p:spPr>
          <a:xfrm>
            <a:off x="738554" y="3450493"/>
            <a:ext cx="10605478" cy="2000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b="1" i="1" dirty="0">
                <a:effectLst/>
                <a:ea typeface="Arial Unicode MS" panose="020B0604020202020204" pitchFamily="34" charset="-128"/>
              </a:rPr>
              <a:t>prosty</a:t>
            </a:r>
            <a:r>
              <a:rPr lang="pl-PL" sz="1400" i="1" dirty="0">
                <a:effectLst/>
                <a:ea typeface="Arial Unicode MS" panose="020B0604020202020204" pitchFamily="34" charset="-128"/>
              </a:rPr>
              <a:t> 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dobór randomizowany</a:t>
            </a:r>
            <a:r>
              <a:rPr lang="pl-PL" sz="1400" dirty="0">
                <a:effectLst/>
                <a:ea typeface="Arial Unicode MS" panose="020B0604020202020204" pitchFamily="34" charset="-128"/>
              </a:rPr>
              <a:t> </a:t>
            </a:r>
            <a:r>
              <a:rPr lang="pl-PL" sz="1400" dirty="0">
                <a:effectLst/>
                <a:ea typeface="Times New Roman" panose="02020603050405020304" pitchFamily="18" charset="0"/>
              </a:rPr>
              <a:t>(losowanie proste);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b="1" i="1" dirty="0"/>
              <a:t>systematyczny</a:t>
            </a:r>
            <a:r>
              <a:rPr lang="pl-PL" sz="1400" i="1" dirty="0"/>
              <a:t> </a:t>
            </a:r>
            <a:r>
              <a:rPr lang="pl-PL" sz="1400" dirty="0"/>
              <a:t>dobór randomizowany (losowanie systematyczne);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dirty="0">
                <a:effectLst/>
                <a:ea typeface="Times New Roman" panose="02020603050405020304" pitchFamily="18" charset="0"/>
              </a:rPr>
              <a:t> </a:t>
            </a:r>
            <a:r>
              <a:rPr lang="pl-PL" sz="1400" dirty="0"/>
              <a:t>dobór</a:t>
            </a:r>
            <a:r>
              <a:rPr lang="pl-PL" sz="1400" i="1" dirty="0"/>
              <a:t> </a:t>
            </a:r>
            <a:r>
              <a:rPr lang="pl-PL" sz="1400" b="1" i="1" dirty="0"/>
              <a:t>stratyfikowany</a:t>
            </a:r>
            <a:r>
              <a:rPr lang="pl-PL" sz="1400" i="1" dirty="0"/>
              <a:t> </a:t>
            </a:r>
            <a:r>
              <a:rPr lang="pl-PL" sz="1400" dirty="0"/>
              <a:t>(losowanie warstwowe);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dirty="0"/>
              <a:t>według strategii "</a:t>
            </a:r>
            <a:r>
              <a:rPr lang="pl-PL" sz="1400" b="1" i="1" dirty="0"/>
              <a:t>parzystego doboru ekwiwalentnego</a:t>
            </a:r>
            <a:r>
              <a:rPr lang="pl-PL" sz="1400" i="1" dirty="0"/>
              <a:t>”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b="1" i="1" dirty="0"/>
              <a:t>przybliżone modelowanie</a:t>
            </a:r>
            <a:r>
              <a:rPr lang="pl-PL" sz="1400" dirty="0"/>
              <a:t>, w których osoby badane są zrównane według charakterystyk, które </a:t>
            </a:r>
            <a:r>
              <a:rPr lang="pl-PL" sz="1400" b="1" i="1" dirty="0"/>
              <a:t>interesują</a:t>
            </a:r>
            <a:r>
              <a:rPr lang="pl-PL" sz="1400" i="1" dirty="0"/>
              <a:t> </a:t>
            </a:r>
            <a:r>
              <a:rPr lang="pl-PL" sz="1400" dirty="0"/>
              <a:t>badacza;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b="1" i="1" dirty="0"/>
              <a:t>dołączenie grup realnych </a:t>
            </a:r>
            <a:r>
              <a:rPr lang="pl-PL" sz="1400" dirty="0"/>
              <a:t>pod postacią uczestnictwa </a:t>
            </a:r>
            <a:r>
              <a:rPr lang="pl-PL" sz="1400" b="1" dirty="0"/>
              <a:t>dobrowolnego</a:t>
            </a:r>
            <a:r>
              <a:rPr lang="pl-PL" sz="1400" dirty="0"/>
              <a:t> lub </a:t>
            </a:r>
            <a:r>
              <a:rPr lang="pl-PL" sz="1400" b="1" dirty="0"/>
              <a:t>przymusowego</a:t>
            </a:r>
            <a:r>
              <a:rPr lang="pl-PL" sz="1400" dirty="0"/>
              <a:t> w eksperymencie.</a:t>
            </a:r>
          </a:p>
        </p:txBody>
      </p:sp>
    </p:spTree>
    <p:extLst>
      <p:ext uri="{BB962C8B-B14F-4D97-AF65-F5344CB8AC3E}">
        <p14:creationId xmlns:p14="http://schemas.microsoft.com/office/powerpoint/2010/main" val="1156055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FCFA3A28-FFB2-04F4-A6C8-C4C0312A5024}"/>
              </a:ext>
            </a:extLst>
          </p:cNvPr>
          <p:cNvSpPr txBox="1"/>
          <p:nvPr/>
        </p:nvSpPr>
        <p:spPr>
          <a:xfrm>
            <a:off x="4196862" y="206103"/>
            <a:ext cx="4611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Wybór modelu statystycznego </a:t>
            </a:r>
            <a:endParaRPr lang="pl-PL" sz="2400" b="1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579CC6A-B3D8-C6D3-88DC-EDEB163FF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998974"/>
              </p:ext>
            </p:extLst>
          </p:nvPr>
        </p:nvGraphicFramePr>
        <p:xfrm>
          <a:off x="390183" y="1851125"/>
          <a:ext cx="11262554" cy="14525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046010">
                  <a:extLst>
                    <a:ext uri="{9D8B030D-6E8A-4147-A177-3AD203B41FA5}">
                      <a16:colId xmlns:a16="http://schemas.microsoft.com/office/drawing/2014/main" val="2914793348"/>
                    </a:ext>
                  </a:extLst>
                </a:gridCol>
                <a:gridCol w="2885973">
                  <a:extLst>
                    <a:ext uri="{9D8B030D-6E8A-4147-A177-3AD203B41FA5}">
                      <a16:colId xmlns:a16="http://schemas.microsoft.com/office/drawing/2014/main" val="528468278"/>
                    </a:ext>
                  </a:extLst>
                </a:gridCol>
                <a:gridCol w="2493646">
                  <a:extLst>
                    <a:ext uri="{9D8B030D-6E8A-4147-A177-3AD203B41FA5}">
                      <a16:colId xmlns:a16="http://schemas.microsoft.com/office/drawing/2014/main" val="1045420415"/>
                    </a:ext>
                  </a:extLst>
                </a:gridCol>
                <a:gridCol w="2836925">
                  <a:extLst>
                    <a:ext uri="{9D8B030D-6E8A-4147-A177-3AD203B41FA5}">
                      <a16:colId xmlns:a16="http://schemas.microsoft.com/office/drawing/2014/main" val="2023790170"/>
                    </a:ext>
                  </a:extLst>
                </a:gridCol>
              </a:tblGrid>
              <a:tr h="47209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Problem</a:t>
                      </a:r>
                      <a:endParaRPr lang="pl-PL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Hipoteza</a:t>
                      </a:r>
                      <a:endParaRPr lang="pl-PL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Zmienna niezależna Zn</a:t>
                      </a:r>
                    </a:p>
                  </a:txBody>
                  <a:tcPr marL="10033" marR="1003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Zmienna zależna </a:t>
                      </a:r>
                      <a:r>
                        <a:rPr lang="pl-PL" sz="1600" b="1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Zz</a:t>
                      </a:r>
                      <a:endParaRPr sz="1600" dirty="0">
                        <a:latin typeface="+mn-lt"/>
                      </a:endParaRPr>
                    </a:p>
                  </a:txBody>
                  <a:tcPr marL="10033" marR="10033" marT="0" marB="0" anchor="ctr"/>
                </a:tc>
                <a:extLst>
                  <a:ext uri="{0D108BD9-81ED-4DB2-BD59-A6C34878D82A}">
                    <a16:rowId xmlns:a16="http://schemas.microsoft.com/office/drawing/2014/main" val="689268208"/>
                  </a:ext>
                </a:extLst>
              </a:tr>
              <a:tr h="672380"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Czy </a:t>
                      </a:r>
                      <a:r>
                        <a:rPr lang="pl-PL" altLang="pl-PL" sz="1400" dirty="0">
                          <a:latin typeface="+mn-lt"/>
                        </a:rPr>
                        <a:t>innowacje mają wpływ na skuteczność nauczania z matematyki w 3 klasie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szkoły podstawowej</a:t>
                      </a:r>
                      <a:r>
                        <a:rPr lang="pl-PL" sz="1400" dirty="0">
                          <a:effectLst/>
                          <a:latin typeface="+mn-lt"/>
                        </a:rPr>
                        <a:t>?</a:t>
                      </a:r>
                    </a:p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 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Innowacje mają pozytywny wpływ na kształtowanie umiejętności uczniów po 3 klasie – edukacja matematyczna.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0">
                        <a:buNone/>
                      </a:pPr>
                      <a:r>
                        <a:rPr lang="pl-PL" sz="1400" dirty="0">
                          <a:solidFill>
                            <a:srgbClr val="7030A0"/>
                          </a:solidFill>
                          <a:latin typeface="+mn-lt"/>
                        </a:rPr>
                        <a:t>Warunki nauczania</a:t>
                      </a:r>
                      <a:endParaRPr lang="ru-RU" sz="1400" dirty="0">
                        <a:solidFill>
                          <a:srgbClr val="7030A0"/>
                        </a:solidFill>
                        <a:latin typeface="+mn-lt"/>
                      </a:endParaRPr>
                    </a:p>
                    <a:p>
                      <a:pPr marL="182563" indent="0">
                        <a:buNone/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latin typeface="+mn-lt"/>
                        </a:rPr>
                        <a:t> (wartości: </a:t>
                      </a:r>
                    </a:p>
                    <a:p>
                      <a:pPr marL="182563" indent="0">
                        <a:buNone/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latin typeface="+mn-lt"/>
                        </a:rPr>
                        <a:t>0- w sposób tradycyjny</a:t>
                      </a:r>
                      <a:r>
                        <a:rPr lang="pl-PL" sz="1400" dirty="0">
                          <a:latin typeface="+mn-lt"/>
                        </a:rPr>
                        <a:t>,</a:t>
                      </a:r>
                    </a:p>
                    <a:p>
                      <a:pPr marL="0" indent="179388">
                        <a:buFont typeface="Arial" panose="020B0604020202020204" pitchFamily="34" charset="0"/>
                        <a:buNone/>
                      </a:pPr>
                      <a:r>
                        <a:rPr lang="pl-PL" sz="1400" dirty="0">
                          <a:latin typeface="+mn-lt"/>
                        </a:rPr>
                        <a:t>1 – w sposób innowacyjny).</a:t>
                      </a:r>
                      <a:endParaRPr lang="pl-PL" sz="1400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10033" marR="10033" marT="0" marB="0"/>
                </a:tc>
                <a:tc>
                  <a:txBody>
                    <a:bodyPr/>
                    <a:lstStyle/>
                    <a:p>
                      <a:pPr marL="92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 Wyniki  nauczania -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umiejętności mnożyć i dzielić w zakresie tabliczki mnożenia</a:t>
                      </a: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92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(wartości: liczba błędów).</a:t>
                      </a:r>
                      <a:endParaRPr lang="pl-PL" sz="1400" dirty="0">
                        <a:solidFill>
                          <a:srgbClr val="0070C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extLst>
                  <a:ext uri="{0D108BD9-81ED-4DB2-BD59-A6C34878D82A}">
                    <a16:rowId xmlns:a16="http://schemas.microsoft.com/office/drawing/2014/main" val="160962220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A69C932-0C4B-AD88-D568-F27C20A12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183" y="1095733"/>
            <a:ext cx="10019909" cy="707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Wiemy, że w pedagogice dość często </a:t>
            </a: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celem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badań jest ocena wpływu </a:t>
            </a:r>
            <a:r>
              <a:rPr lang="pl-PL" altLang="pl-PL" sz="1400" dirty="0"/>
              <a:t>metod </a:t>
            </a: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innowacyjnych na skuteczność nauczania.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sz="1400" dirty="0"/>
              <a:t>Przykład tematu badań: „O wpływie innowacje na skuteczność nauczania z matematyki w 3 klasie </a:t>
            </a:r>
            <a:r>
              <a:rPr lang="pl-PL" sz="1400" dirty="0"/>
              <a:t>szkoły podstawowej”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690D50C-D66E-05E7-AE99-D54B97880D4B}"/>
              </a:ext>
            </a:extLst>
          </p:cNvPr>
          <p:cNvSpPr txBox="1"/>
          <p:nvPr/>
        </p:nvSpPr>
        <p:spPr>
          <a:xfrm>
            <a:off x="601785" y="667768"/>
            <a:ext cx="10879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Następnym etapem organizacji badań jest przejście od Hipotezy </a:t>
            </a:r>
            <a:r>
              <a:rPr lang="pl-PL" b="1" dirty="0"/>
              <a:t>merytorycznej</a:t>
            </a:r>
            <a:r>
              <a:rPr lang="pl-PL" dirty="0"/>
              <a:t> do Hipotez </a:t>
            </a:r>
            <a:r>
              <a:rPr lang="pl-PL" b="1" dirty="0"/>
              <a:t>statystycznych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B6220F6E-1424-D2BB-DCF4-0A048DA63AF5}"/>
              </a:ext>
            </a:extLst>
          </p:cNvPr>
          <p:cNvSpPr txBox="1"/>
          <p:nvPr/>
        </p:nvSpPr>
        <p:spPr>
          <a:xfrm>
            <a:off x="390183" y="3356097"/>
            <a:ext cx="56896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dirty="0">
                <a:effectLst/>
                <a:latin typeface="+mn-lt"/>
                <a:cs typeface="Times New Roman" panose="02020603050405020304" pitchFamily="18" charset="0"/>
              </a:rPr>
              <a:t>Zmienna niezależna </a:t>
            </a:r>
            <a:r>
              <a:rPr lang="pl-PL" sz="1400" b="1" i="1" dirty="0">
                <a:effectLst/>
                <a:latin typeface="+mn-lt"/>
                <a:cs typeface="Times New Roman" panose="02020603050405020304" pitchFamily="18" charset="0"/>
              </a:rPr>
              <a:t>Zn</a:t>
            </a:r>
            <a:r>
              <a:rPr lang="pl-PL" sz="1400" dirty="0">
                <a:effectLst/>
                <a:latin typeface="+mn-lt"/>
                <a:cs typeface="Times New Roman" panose="02020603050405020304" pitchFamily="18" charset="0"/>
              </a:rPr>
              <a:t> ma typ nominalny, 2 wartości kategorialne: 0 i 1.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764E486-F94A-E2AF-D641-CB74C1A280E4}"/>
              </a:ext>
            </a:extLst>
          </p:cNvPr>
          <p:cNvSpPr txBox="1"/>
          <p:nvPr/>
        </p:nvSpPr>
        <p:spPr>
          <a:xfrm>
            <a:off x="6244958" y="3374706"/>
            <a:ext cx="5125959" cy="3102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dirty="0">
                <a:effectLst/>
                <a:latin typeface="+mn-lt"/>
                <a:cs typeface="Times New Roman" panose="02020603050405020304" pitchFamily="18" charset="0"/>
              </a:rPr>
              <a:t>Zmienna zależna </a:t>
            </a:r>
            <a:r>
              <a:rPr lang="pl-PL" sz="1400" b="1" i="1" dirty="0" err="1">
                <a:effectLst/>
                <a:latin typeface="+mn-lt"/>
                <a:cs typeface="Times New Roman" panose="02020603050405020304" pitchFamily="18" charset="0"/>
              </a:rPr>
              <a:t>Zz</a:t>
            </a:r>
            <a:r>
              <a:rPr lang="pl-PL" sz="1400" dirty="0">
                <a:effectLst/>
                <a:latin typeface="+mn-lt"/>
                <a:cs typeface="Times New Roman" panose="02020603050405020304" pitchFamily="18" charset="0"/>
              </a:rPr>
              <a:t> ma typ stosowany, wartości: ilościowe.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18783A5-B423-61A1-EE73-B7439D42069C}"/>
              </a:ext>
            </a:extLst>
          </p:cNvPr>
          <p:cNvSpPr txBox="1"/>
          <p:nvPr/>
        </p:nvSpPr>
        <p:spPr>
          <a:xfrm>
            <a:off x="390183" y="3837754"/>
            <a:ext cx="6213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W tej sytuacji można zaproponować </a:t>
            </a:r>
            <a:r>
              <a:rPr lang="pl-PL" sz="1400" b="1" i="1" dirty="0">
                <a:ea typeface="Times New Roman" panose="02020603050405020304" pitchFamily="18" charset="0"/>
              </a:rPr>
              <a:t>Plan eksperymentalny dla dwóch grup randomizowanych</a:t>
            </a:r>
            <a:r>
              <a:rPr lang="pl-PL" sz="1400" b="1" dirty="0">
                <a:ea typeface="Arial Unicode MS" panose="020B0604020202020204" pitchFamily="34" charset="-128"/>
              </a:rPr>
              <a:t> </a:t>
            </a:r>
            <a:r>
              <a:rPr lang="pl-PL" sz="1400" b="1" i="1" dirty="0">
                <a:ea typeface="Times New Roman" panose="02020603050405020304" pitchFamily="18" charset="0"/>
              </a:rPr>
              <a:t>z testowaniem po działaniu</a:t>
            </a:r>
            <a:r>
              <a:rPr lang="pl-PL" sz="1400" b="1" dirty="0"/>
              <a:t> </a:t>
            </a:r>
          </a:p>
        </p:txBody>
      </p:sp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id="{02808BE3-E93C-E581-237E-8FD7240208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225076"/>
              </p:ext>
            </p:extLst>
          </p:nvPr>
        </p:nvGraphicFramePr>
        <p:xfrm>
          <a:off x="6439877" y="3714101"/>
          <a:ext cx="3352800" cy="6314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0608">
                  <a:extLst>
                    <a:ext uri="{9D8B030D-6E8A-4147-A177-3AD203B41FA5}">
                      <a16:colId xmlns:a16="http://schemas.microsoft.com/office/drawing/2014/main" val="980556857"/>
                    </a:ext>
                  </a:extLst>
                </a:gridCol>
                <a:gridCol w="1022192">
                  <a:extLst>
                    <a:ext uri="{9D8B030D-6E8A-4147-A177-3AD203B41FA5}">
                      <a16:colId xmlns:a16="http://schemas.microsoft.com/office/drawing/2014/main" val="1460380114"/>
                    </a:ext>
                  </a:extLst>
                </a:gridCol>
              </a:tblGrid>
              <a:tr h="315732">
                <a:tc>
                  <a:txBody>
                    <a:bodyPr/>
                    <a:lstStyle/>
                    <a:p>
                      <a:pPr marL="0" indent="85725" algn="l">
                        <a:lnSpc>
                          <a:spcPct val="115000"/>
                        </a:lnSpc>
                        <a:buNone/>
                      </a:pPr>
                      <a:r>
                        <a:rPr lang="pl-PL" sz="1400" dirty="0">
                          <a:effectLst/>
                        </a:rPr>
                        <a:t>Grupa eksperymentalna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buNone/>
                      </a:pPr>
                      <a:r>
                        <a:rPr lang="pl-PL" sz="1400" i="1" dirty="0">
                          <a:effectLst/>
                        </a:rPr>
                        <a:t>R    Х     О</a:t>
                      </a:r>
                      <a:r>
                        <a:rPr lang="pl-PL" sz="1400" i="1" baseline="-25000" dirty="0">
                          <a:effectLst/>
                        </a:rPr>
                        <a:t>1</a:t>
                      </a:r>
                      <a:endParaRPr lang="pl-PL" sz="14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b"/>
                </a:tc>
                <a:extLst>
                  <a:ext uri="{0D108BD9-81ED-4DB2-BD59-A6C34878D82A}">
                    <a16:rowId xmlns:a16="http://schemas.microsoft.com/office/drawing/2014/main" val="2204164961"/>
                  </a:ext>
                </a:extLst>
              </a:tr>
              <a:tr h="315732">
                <a:tc>
                  <a:txBody>
                    <a:bodyPr/>
                    <a:lstStyle/>
                    <a:p>
                      <a:pPr marL="0" indent="85725" algn="l">
                        <a:lnSpc>
                          <a:spcPct val="115000"/>
                        </a:lnSpc>
                        <a:buNone/>
                      </a:pPr>
                      <a:r>
                        <a:rPr lang="pl-PL" sz="1400" dirty="0">
                          <a:effectLst/>
                        </a:rPr>
                        <a:t>Grupa kontrolna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buNone/>
                      </a:pPr>
                      <a:r>
                        <a:rPr lang="pl-PL" sz="1400" i="1" dirty="0">
                          <a:effectLst/>
                        </a:rPr>
                        <a:t>R           О</a:t>
                      </a:r>
                      <a:r>
                        <a:rPr lang="pl-PL" sz="1400" i="1" baseline="-25000" dirty="0">
                          <a:effectLst/>
                        </a:rPr>
                        <a:t>2</a:t>
                      </a:r>
                      <a:endParaRPr lang="pl-PL" sz="14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b"/>
                </a:tc>
                <a:extLst>
                  <a:ext uri="{0D108BD9-81ED-4DB2-BD59-A6C34878D82A}">
                    <a16:rowId xmlns:a16="http://schemas.microsoft.com/office/drawing/2014/main" val="1577326003"/>
                  </a:ext>
                </a:extLst>
              </a:tr>
            </a:tbl>
          </a:graphicData>
        </a:graphic>
      </p:graphicFrame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98428C9-644E-FBB8-1F14-7C6F265C09D9}"/>
              </a:ext>
            </a:extLst>
          </p:cNvPr>
          <p:cNvSpPr txBox="1"/>
          <p:nvPr/>
        </p:nvSpPr>
        <p:spPr>
          <a:xfrm>
            <a:off x="492663" y="4484627"/>
            <a:ext cx="5419675" cy="13539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400" dirty="0"/>
              <a:t>Wartości ilościowe zmiennej zależnej </a:t>
            </a:r>
            <a:r>
              <a:rPr lang="pl-PL" sz="1400" dirty="0" err="1"/>
              <a:t>Zz</a:t>
            </a:r>
            <a:r>
              <a:rPr lang="pl-PL" sz="1400" dirty="0"/>
              <a:t> dają podstawę do zastosowania </a:t>
            </a:r>
            <a:r>
              <a:rPr lang="pl-PL" sz="1400" b="1" dirty="0"/>
              <a:t>testów parametrycznych </a:t>
            </a:r>
            <a:r>
              <a:rPr lang="pl-PL" sz="1400" dirty="0"/>
              <a:t>w</a:t>
            </a:r>
            <a:r>
              <a:rPr lang="pl-PL" sz="1400" b="1" dirty="0"/>
              <a:t> </a:t>
            </a:r>
            <a:r>
              <a:rPr lang="pl-PL" sz="1400" dirty="0"/>
              <a:t>odniesieniu do opisowych wskaźników statystycznych (średnich i wariancji) dla danych empirycznych grup kontrolnych i eksperymentalnych.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e tekstowe 15">
                <a:extLst>
                  <a:ext uri="{FF2B5EF4-FFF2-40B4-BE49-F238E27FC236}">
                    <a16:creationId xmlns:a16="http://schemas.microsoft.com/office/drawing/2014/main" id="{FB07E458-7107-C4F8-540A-04B56D0AAB80}"/>
                  </a:ext>
                </a:extLst>
              </p:cNvPr>
              <p:cNvSpPr txBox="1"/>
              <p:nvPr/>
            </p:nvSpPr>
            <p:spPr>
              <a:xfrm>
                <a:off x="6439877" y="4419279"/>
                <a:ext cx="5486400" cy="19069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pl-PL" sz="1400" dirty="0"/>
                  <a:t>	</a:t>
                </a:r>
                <a:r>
                  <a:rPr lang="pl-PL" sz="1400" b="1" dirty="0"/>
                  <a:t>Model statystyczna</a:t>
                </a:r>
                <a:endParaRPr lang="pl-PL" sz="1400" dirty="0"/>
              </a:p>
              <a:p>
                <a:pPr marL="644525" indent="-285750">
                  <a:buFont typeface="Arial" panose="020B0604020202020204" pitchFamily="34" charset="0"/>
                  <a:buChar char="•"/>
                </a:pPr>
                <a:r>
                  <a:rPr lang="pl-PL" sz="1400" dirty="0"/>
                  <a:t>Hipotezy: </a:t>
                </a:r>
              </a:p>
              <a:p>
                <a:pPr marL="625475"/>
                <a:r>
                  <a:rPr lang="pl-PL" sz="1400" b="1" i="1" dirty="0"/>
                  <a:t>H</a:t>
                </a:r>
                <a:r>
                  <a:rPr lang="pl-PL" sz="1400" b="1" i="1" baseline="-25000" dirty="0"/>
                  <a:t>0</a:t>
                </a:r>
                <a:r>
                  <a:rPr lang="pl-PL" sz="1400" b="1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𝒆𝒌𝒔𝒑</m:t>
                        </m:r>
                      </m:sub>
                    </m:sSub>
                    <m:r>
                      <a:rPr lang="pl-PL" sz="14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𝒌𝒐𝒏𝒕𝒓</m:t>
                        </m:r>
                      </m:sub>
                    </m:sSub>
                  </m:oMath>
                </a14:m>
                <a:r>
                  <a:rPr lang="pl-PL" sz="1400" b="1" dirty="0"/>
                  <a:t>  </a:t>
                </a:r>
              </a:p>
              <a:p>
                <a:pPr marL="625475"/>
                <a:r>
                  <a:rPr lang="pl-PL" sz="1400" b="1" i="1" dirty="0"/>
                  <a:t>H</a:t>
                </a:r>
                <a:r>
                  <a:rPr lang="pl-PL" sz="1400" b="1" i="1" baseline="-25000" dirty="0"/>
                  <a:t>1</a:t>
                </a:r>
                <a:r>
                  <a:rPr lang="pl-PL" sz="1400" b="1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𝒆𝒌𝒔𝒑</m:t>
                        </m:r>
                      </m:sub>
                    </m:sSub>
                    <m:r>
                      <a:rPr lang="pl-PL" sz="14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l-PL" sz="14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𝒌𝒐𝒏𝒕𝒓</m:t>
                        </m:r>
                      </m:sub>
                    </m:sSub>
                  </m:oMath>
                </a14:m>
                <a:endParaRPr lang="pl-PL" sz="1400" b="1" dirty="0"/>
              </a:p>
              <a:p>
                <a:pPr marL="644525" indent="-285750">
                  <a:buFont typeface="Arial" panose="020B0604020202020204" pitchFamily="34" charset="0"/>
                  <a:buChar char="•"/>
                </a:pPr>
                <a:r>
                  <a:rPr lang="pl-PL" sz="1400" dirty="0"/>
                  <a:t>Test: </a:t>
                </a:r>
                <a:r>
                  <a:rPr lang="pl-PL" sz="1400" b="1" i="1" dirty="0"/>
                  <a:t>t</a:t>
                </a:r>
                <a:r>
                  <a:rPr lang="pl-PL" sz="1400" b="1" dirty="0"/>
                  <a:t>-Studenta</a:t>
                </a:r>
              </a:p>
              <a:p>
                <a:pPr marL="644525" indent="-285750">
                  <a:buFont typeface="Arial" panose="020B0604020202020204" pitchFamily="34" charset="0"/>
                  <a:buChar char="•"/>
                </a:pPr>
                <a:r>
                  <a:rPr lang="pl-PL" sz="1400" dirty="0"/>
                  <a:t>poziom istotności: </a:t>
                </a:r>
                <a:r>
                  <a:rPr lang="el-GR" sz="1400" b="1" i="1" dirty="0"/>
                  <a:t>α</a:t>
                </a:r>
                <a:r>
                  <a:rPr lang="el-GR" sz="1400" b="1" dirty="0"/>
                  <a:t>=0,05</a:t>
                </a:r>
                <a:r>
                  <a:rPr lang="pl-PL" sz="1400" b="1" dirty="0"/>
                  <a:t> </a:t>
                </a:r>
                <a:r>
                  <a:rPr lang="pl-PL" sz="1400" dirty="0"/>
                  <a:t>(</a:t>
                </a:r>
                <a:r>
                  <a:rPr lang="el-GR" sz="1400" i="1" dirty="0"/>
                  <a:t>α</a:t>
                </a:r>
                <a:r>
                  <a:rPr lang="el-GR" sz="1400" dirty="0"/>
                  <a:t>=0,0</a:t>
                </a:r>
                <a:r>
                  <a:rPr lang="pl-PL" sz="1400" dirty="0"/>
                  <a:t>1)</a:t>
                </a:r>
              </a:p>
              <a:p>
                <a:pPr marL="644525" indent="-285750">
                  <a:buFont typeface="Arial" panose="020B0604020202020204" pitchFamily="34" charset="0"/>
                  <a:buChar char="•"/>
                </a:pPr>
                <a:r>
                  <a:rPr lang="pl-PL" sz="1400" dirty="0"/>
                  <a:t>przyjęcie decyzji: </a:t>
                </a:r>
                <a:r>
                  <a:rPr lang="pl-PL" sz="1400" b="1" dirty="0"/>
                  <a:t>jeśli |</a:t>
                </a:r>
                <a:r>
                  <a:rPr lang="pl-PL" sz="1400" b="1" i="1" dirty="0"/>
                  <a:t>t</a:t>
                </a:r>
                <a:r>
                  <a:rPr lang="pl-PL" sz="1400" b="1" baseline="-25000" dirty="0"/>
                  <a:t>emp</a:t>
                </a:r>
                <a:r>
                  <a:rPr lang="pl-PL" sz="1400" b="1" dirty="0"/>
                  <a:t>| &lt; </a:t>
                </a:r>
                <a:r>
                  <a:rPr lang="pl-PL" sz="1400" b="1" i="1" dirty="0"/>
                  <a:t>t</a:t>
                </a:r>
                <a:r>
                  <a:rPr lang="pl-PL" sz="1400" b="1" baseline="-25000" dirty="0"/>
                  <a:t>0,05</a:t>
                </a:r>
                <a:r>
                  <a:rPr lang="pl-PL" sz="1400" b="1" dirty="0"/>
                  <a:t> </a:t>
                </a:r>
                <a:r>
                  <a:rPr lang="pl-PL" sz="1400" dirty="0"/>
                  <a:t>akceptujemy </a:t>
                </a:r>
                <a:r>
                  <a:rPr lang="pl-PL" sz="1400" b="1" i="1" dirty="0"/>
                  <a:t>H</a:t>
                </a:r>
                <a:r>
                  <a:rPr lang="pl-PL" sz="1400" b="1" i="1" baseline="-25000" dirty="0"/>
                  <a:t>0</a:t>
                </a:r>
                <a:endParaRPr lang="pl-PL" sz="1400" b="1" dirty="0"/>
              </a:p>
              <a:p>
                <a:endParaRPr lang="pl-PL" sz="1400" dirty="0"/>
              </a:p>
            </p:txBody>
          </p:sp>
        </mc:Choice>
        <mc:Fallback xmlns="">
          <p:sp>
            <p:nvSpPr>
              <p:cNvPr id="16" name="pole tekstowe 15">
                <a:extLst>
                  <a:ext uri="{FF2B5EF4-FFF2-40B4-BE49-F238E27FC236}">
                    <a16:creationId xmlns:a16="http://schemas.microsoft.com/office/drawing/2014/main" id="{FB07E458-7107-C4F8-540A-04B56D0AAB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9877" y="4419279"/>
                <a:ext cx="5486400" cy="1906932"/>
              </a:xfrm>
              <a:prstGeom prst="rect">
                <a:avLst/>
              </a:prstGeom>
              <a:blipFill>
                <a:blip r:embed="rId2"/>
                <a:stretch>
                  <a:fillRect t="-317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e tekstowe 16">
            <a:extLst>
              <a:ext uri="{FF2B5EF4-FFF2-40B4-BE49-F238E27FC236}">
                <a16:creationId xmlns:a16="http://schemas.microsoft.com/office/drawing/2014/main" id="{FF93AE6E-3631-CB9B-CACF-0818E10C2F5D}"/>
              </a:ext>
            </a:extLst>
          </p:cNvPr>
          <p:cNvSpPr txBox="1"/>
          <p:nvPr/>
        </p:nvSpPr>
        <p:spPr>
          <a:xfrm>
            <a:off x="359508" y="6384517"/>
            <a:ext cx="111056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Oznaczenie: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randomizowanie,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działanie,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pl-PL" sz="12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testowanie pierwszej grupy, 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pl-PL" sz="12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testowanie drugiej grupy (oznaczenie zaproponował </a:t>
            </a:r>
            <a:r>
              <a:rPr lang="pl-PL" sz="1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Campbell</a:t>
            </a:r>
            <a:r>
              <a:rPr lang="pl-PL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D.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pl-PL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e tekstowe 17">
                <a:extLst>
                  <a:ext uri="{FF2B5EF4-FFF2-40B4-BE49-F238E27FC236}">
                    <a16:creationId xmlns:a16="http://schemas.microsoft.com/office/drawing/2014/main" id="{158CC6D9-D26A-BC96-136C-F8FE7F103B9C}"/>
                  </a:ext>
                </a:extLst>
              </p:cNvPr>
              <p:cNvSpPr txBox="1"/>
              <p:nvPr/>
            </p:nvSpPr>
            <p:spPr>
              <a:xfrm>
                <a:off x="9136184" y="4879656"/>
                <a:ext cx="2266462" cy="614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l-PL" sz="1400" b="1" i="1" dirty="0"/>
                  <a:t>H</a:t>
                </a:r>
                <a:r>
                  <a:rPr lang="pl-PL" sz="1400" b="1" i="1" baseline="-25000" dirty="0"/>
                  <a:t>0</a:t>
                </a:r>
                <a:r>
                  <a:rPr lang="pl-PL" sz="1400" b="1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𝒆𝒌𝒔𝒑</m:t>
                        </m:r>
                        <m:r>
                          <a:rPr lang="pl-PL" sz="14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pl-PL" sz="14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𝒌𝒐𝒏𝒕𝒓</m:t>
                        </m:r>
                      </m:sub>
                    </m:sSub>
                    <m:r>
                      <a:rPr lang="pl-PL" sz="14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l-PL" sz="1400" b="1" dirty="0"/>
                  <a:t> </a:t>
                </a:r>
                <a:r>
                  <a:rPr lang="pl-PL" sz="1400" b="1" i="1" dirty="0"/>
                  <a:t>0</a:t>
                </a:r>
              </a:p>
              <a:p>
                <a:r>
                  <a:rPr lang="pl-PL" sz="1400" b="1" i="1" dirty="0"/>
                  <a:t>H</a:t>
                </a:r>
                <a:r>
                  <a:rPr lang="pl-PL" sz="1400" b="1" i="1" baseline="-25000" dirty="0"/>
                  <a:t>1</a:t>
                </a:r>
                <a:r>
                  <a:rPr lang="pl-PL" sz="1400" b="1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𝒆𝒌𝒔𝒑</m:t>
                        </m:r>
                      </m:sub>
                    </m:sSub>
                    <m:r>
                      <a:rPr lang="pl-PL" sz="14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l-PL" sz="14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pl-PL" sz="1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bar>
                      </m:e>
                      <m:sub>
                        <m:r>
                          <a:rPr lang="pl-PL" sz="1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𝒌𝒐𝒏𝒕𝒓</m:t>
                        </m:r>
                      </m:sub>
                    </m:sSub>
                    <m:r>
                      <a:rPr lang="pl-PL" sz="14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pl-PL" sz="1400" b="1" dirty="0"/>
                  <a:t> </a:t>
                </a:r>
                <a:r>
                  <a:rPr lang="pl-PL" sz="1400" b="1" i="1" dirty="0"/>
                  <a:t>0</a:t>
                </a:r>
              </a:p>
            </p:txBody>
          </p:sp>
        </mc:Choice>
        <mc:Fallback xmlns="">
          <p:sp>
            <p:nvSpPr>
              <p:cNvPr id="18" name="pole tekstowe 17">
                <a:extLst>
                  <a:ext uri="{FF2B5EF4-FFF2-40B4-BE49-F238E27FC236}">
                    <a16:creationId xmlns:a16="http://schemas.microsoft.com/office/drawing/2014/main" id="{158CC6D9-D26A-BC96-136C-F8FE7F103B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6184" y="4879656"/>
                <a:ext cx="2266462" cy="614271"/>
              </a:xfrm>
              <a:prstGeom prst="rect">
                <a:avLst/>
              </a:prstGeom>
              <a:blipFill>
                <a:blip r:embed="rId3"/>
                <a:stretch>
                  <a:fillRect l="-806" b="-792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583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D474136B-B2F7-4BF7-9A1B-99F61B36F5F4}"/>
              </a:ext>
            </a:extLst>
          </p:cNvPr>
          <p:cNvSpPr txBox="1"/>
          <p:nvPr/>
        </p:nvSpPr>
        <p:spPr>
          <a:xfrm>
            <a:off x="3579446" y="2665046"/>
            <a:ext cx="4384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0070C0"/>
                </a:solidFill>
              </a:rPr>
              <a:t>Dziękujemy za uwagę!</a:t>
            </a:r>
          </a:p>
        </p:txBody>
      </p:sp>
    </p:spTree>
    <p:extLst>
      <p:ext uri="{BB962C8B-B14F-4D97-AF65-F5344CB8AC3E}">
        <p14:creationId xmlns:p14="http://schemas.microsoft.com/office/powerpoint/2010/main" val="293354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50993A03-CC3C-E91D-60F8-E046FE3476B9}"/>
              </a:ext>
            </a:extLst>
          </p:cNvPr>
          <p:cNvSpPr txBox="1"/>
          <p:nvPr/>
        </p:nvSpPr>
        <p:spPr>
          <a:xfrm>
            <a:off x="1273907" y="597344"/>
            <a:ext cx="925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dirty="0"/>
              <a:t>Struktura procesu badawczego w pedagogice lub psychologii obejmuje następujące etapy: </a:t>
            </a: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91202A7-2D13-DA8C-E6C0-46CB428DFCE8}"/>
              </a:ext>
            </a:extLst>
          </p:cNvPr>
          <p:cNvSpPr txBox="1"/>
          <p:nvPr/>
        </p:nvSpPr>
        <p:spPr>
          <a:xfrm>
            <a:off x="1273907" y="1121026"/>
            <a:ext cx="9417539" cy="3788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 i przedmiot badań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Problemy badawcze i hipotezy robocze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Zmienne i ich wskaźniki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Wybór modelu badawczego (eksperymentalny lub korelacyjny)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Plany eksperymentalne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Dobór próby (albo kilku prób) – osób badanych</a:t>
            </a:r>
            <a:endParaRPr lang="pl-PL" b="1" dirty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Wybór modelu statystycznego (t-test, ANOVA lub MANOVA, wielokrotnej regresji).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Akceptacja lub odrzucenie hipotezy.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Ocena, interpretacja, generalizacja rezultatu badawczego</a:t>
            </a:r>
          </a:p>
        </p:txBody>
      </p:sp>
    </p:spTree>
    <p:extLst>
      <p:ext uri="{BB962C8B-B14F-4D97-AF65-F5344CB8AC3E}">
        <p14:creationId xmlns:p14="http://schemas.microsoft.com/office/powerpoint/2010/main" val="3723768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A62BD3E1-13F8-7C7A-19B2-9CDD9CC57AB0}"/>
              </a:ext>
            </a:extLst>
          </p:cNvPr>
          <p:cNvSpPr txBox="1"/>
          <p:nvPr/>
        </p:nvSpPr>
        <p:spPr>
          <a:xfrm>
            <a:off x="3228593" y="1635981"/>
            <a:ext cx="1818860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PROBLEM</a:t>
            </a:r>
          </a:p>
          <a:p>
            <a:pPr algn="ctr"/>
            <a:r>
              <a:rPr lang="pl-PL" dirty="0"/>
              <a:t>główny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4E6643DB-E17A-DE7B-9D1F-DB1AE641A9C8}"/>
              </a:ext>
            </a:extLst>
          </p:cNvPr>
          <p:cNvSpPr txBox="1"/>
          <p:nvPr/>
        </p:nvSpPr>
        <p:spPr>
          <a:xfrm>
            <a:off x="3877949" y="2587112"/>
            <a:ext cx="146105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/>
              <a:t>Problem 1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F76B2B6-D201-C35B-DBC7-DFAFB17027B3}"/>
              </a:ext>
            </a:extLst>
          </p:cNvPr>
          <p:cNvSpPr txBox="1"/>
          <p:nvPr/>
        </p:nvSpPr>
        <p:spPr>
          <a:xfrm>
            <a:off x="3877949" y="3130835"/>
            <a:ext cx="146105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/>
              <a:t>Problem 2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7D73926-CFE5-2252-5F05-7C609F7B4D95}"/>
              </a:ext>
            </a:extLst>
          </p:cNvPr>
          <p:cNvSpPr txBox="1"/>
          <p:nvPr/>
        </p:nvSpPr>
        <p:spPr>
          <a:xfrm>
            <a:off x="3877948" y="3611706"/>
            <a:ext cx="14610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dirty="0"/>
              <a:t>. . . . . . . . . . .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8B38DD76-10DC-9DD8-C379-056A3EC395DE}"/>
              </a:ext>
            </a:extLst>
          </p:cNvPr>
          <p:cNvSpPr txBox="1"/>
          <p:nvPr/>
        </p:nvSpPr>
        <p:spPr>
          <a:xfrm>
            <a:off x="3877949" y="4218280"/>
            <a:ext cx="146105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/>
              <a:t>Problem n</a:t>
            </a:r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89EDE9BF-AF94-95BE-F17B-C0A9FCB7A813}"/>
              </a:ext>
            </a:extLst>
          </p:cNvPr>
          <p:cNvCxnSpPr/>
          <p:nvPr/>
        </p:nvCxnSpPr>
        <p:spPr>
          <a:xfrm>
            <a:off x="3665914" y="2282312"/>
            <a:ext cx="0" cy="2120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E6D98407-3640-71D1-BB50-983DCF34DB33}"/>
              </a:ext>
            </a:extLst>
          </p:cNvPr>
          <p:cNvCxnSpPr>
            <a:endCxn id="6" idx="1"/>
          </p:cNvCxnSpPr>
          <p:nvPr/>
        </p:nvCxnSpPr>
        <p:spPr>
          <a:xfrm>
            <a:off x="3665914" y="2771778"/>
            <a:ext cx="2120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18F05C86-95CB-40DB-FF93-853E4A1B0CB3}"/>
              </a:ext>
            </a:extLst>
          </p:cNvPr>
          <p:cNvCxnSpPr/>
          <p:nvPr/>
        </p:nvCxnSpPr>
        <p:spPr>
          <a:xfrm>
            <a:off x="3665913" y="3341429"/>
            <a:ext cx="2120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E4A30DFC-4804-54D9-36A5-A9E6E6ACD07A}"/>
              </a:ext>
            </a:extLst>
          </p:cNvPr>
          <p:cNvCxnSpPr/>
          <p:nvPr/>
        </p:nvCxnSpPr>
        <p:spPr>
          <a:xfrm>
            <a:off x="3665914" y="4402946"/>
            <a:ext cx="2120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0648DB38-D98D-6DE2-27FA-2CE3B6CC3325}"/>
              </a:ext>
            </a:extLst>
          </p:cNvPr>
          <p:cNvSpPr txBox="1"/>
          <p:nvPr/>
        </p:nvSpPr>
        <p:spPr>
          <a:xfrm>
            <a:off x="7002148" y="1618865"/>
            <a:ext cx="1818860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rgbClr val="0070C0"/>
                </a:solidFill>
              </a:rPr>
              <a:t>HIPOTEZA</a:t>
            </a:r>
          </a:p>
          <a:p>
            <a:pPr algn="ctr"/>
            <a:r>
              <a:rPr lang="pl-PL" dirty="0">
                <a:solidFill>
                  <a:srgbClr val="0070C0"/>
                </a:solidFill>
              </a:rPr>
              <a:t>główna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FE2472BA-1906-55FD-DD98-03AC703C9D95}"/>
              </a:ext>
            </a:extLst>
          </p:cNvPr>
          <p:cNvSpPr txBox="1"/>
          <p:nvPr/>
        </p:nvSpPr>
        <p:spPr>
          <a:xfrm>
            <a:off x="7002149" y="2587112"/>
            <a:ext cx="146105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70C0"/>
                </a:solidFill>
              </a:rPr>
              <a:t>Hipoteza 1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406C848-EF19-9BE2-29FC-0C2847A3BD06}"/>
              </a:ext>
            </a:extLst>
          </p:cNvPr>
          <p:cNvSpPr txBox="1"/>
          <p:nvPr/>
        </p:nvSpPr>
        <p:spPr>
          <a:xfrm>
            <a:off x="7002149" y="3130835"/>
            <a:ext cx="146105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70C0"/>
                </a:solidFill>
              </a:rPr>
              <a:t>Hipoteza 2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E37A5374-9272-B0D3-59C9-B65525BA887B}"/>
              </a:ext>
            </a:extLst>
          </p:cNvPr>
          <p:cNvSpPr txBox="1"/>
          <p:nvPr/>
        </p:nvSpPr>
        <p:spPr>
          <a:xfrm>
            <a:off x="7002148" y="3611706"/>
            <a:ext cx="14610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70C0"/>
                </a:solidFill>
              </a:rPr>
              <a:t>. . . . . . . . . . .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612F6FAC-53F3-0A75-6BB7-7FE6D338B672}"/>
              </a:ext>
            </a:extLst>
          </p:cNvPr>
          <p:cNvSpPr txBox="1"/>
          <p:nvPr/>
        </p:nvSpPr>
        <p:spPr>
          <a:xfrm>
            <a:off x="7002149" y="4218280"/>
            <a:ext cx="146105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70C0"/>
                </a:solidFill>
              </a:rPr>
              <a:t>Hipoteza n</a:t>
            </a:r>
          </a:p>
        </p:txBody>
      </p:sp>
      <p:cxnSp>
        <p:nvCxnSpPr>
          <p:cNvPr id="22" name="Łącznik prosty 21">
            <a:extLst>
              <a:ext uri="{FF2B5EF4-FFF2-40B4-BE49-F238E27FC236}">
                <a16:creationId xmlns:a16="http://schemas.microsoft.com/office/drawing/2014/main" id="{41606FB7-D58F-7B31-5956-514BB61690B7}"/>
              </a:ext>
            </a:extLst>
          </p:cNvPr>
          <p:cNvCxnSpPr/>
          <p:nvPr/>
        </p:nvCxnSpPr>
        <p:spPr>
          <a:xfrm>
            <a:off x="8685173" y="2282312"/>
            <a:ext cx="0" cy="2120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7FDDFE0E-BF01-FD73-3D7C-B2068935B104}"/>
              </a:ext>
            </a:extLst>
          </p:cNvPr>
          <p:cNvCxnSpPr>
            <a:cxnSpLocks/>
          </p:cNvCxnSpPr>
          <p:nvPr/>
        </p:nvCxnSpPr>
        <p:spPr>
          <a:xfrm>
            <a:off x="8463200" y="2771778"/>
            <a:ext cx="2120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id="{0EA15A71-470A-C29C-719F-AFD4AF9EB305}"/>
              </a:ext>
            </a:extLst>
          </p:cNvPr>
          <p:cNvCxnSpPr/>
          <p:nvPr/>
        </p:nvCxnSpPr>
        <p:spPr>
          <a:xfrm>
            <a:off x="8473138" y="3315501"/>
            <a:ext cx="2120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432E969D-6E5B-8DEE-B68C-6692EF33B9E5}"/>
              </a:ext>
            </a:extLst>
          </p:cNvPr>
          <p:cNvCxnSpPr/>
          <p:nvPr/>
        </p:nvCxnSpPr>
        <p:spPr>
          <a:xfrm>
            <a:off x="8443320" y="4402946"/>
            <a:ext cx="2120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90C5B0EE-FC6C-5381-9B75-7294B98233D4}"/>
              </a:ext>
            </a:extLst>
          </p:cNvPr>
          <p:cNvCxnSpPr>
            <a:stCxn id="5" idx="3"/>
            <a:endCxn id="17" idx="1"/>
          </p:cNvCxnSpPr>
          <p:nvPr/>
        </p:nvCxnSpPr>
        <p:spPr>
          <a:xfrm flipV="1">
            <a:off x="5047453" y="1942031"/>
            <a:ext cx="1954695" cy="171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BABD3453-1AD8-AF24-209F-DDD991CBE8F5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339000" y="2771778"/>
            <a:ext cx="166314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BD4CB028-E9D5-76E4-DA3B-EBEF9019DDB1}"/>
              </a:ext>
            </a:extLst>
          </p:cNvPr>
          <p:cNvCxnSpPr>
            <a:cxnSpLocks/>
          </p:cNvCxnSpPr>
          <p:nvPr/>
        </p:nvCxnSpPr>
        <p:spPr>
          <a:xfrm>
            <a:off x="5345625" y="3822300"/>
            <a:ext cx="166314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204A94C5-BF2C-3280-28DB-419F0ED52331}"/>
              </a:ext>
            </a:extLst>
          </p:cNvPr>
          <p:cNvCxnSpPr>
            <a:cxnSpLocks/>
          </p:cNvCxnSpPr>
          <p:nvPr/>
        </p:nvCxnSpPr>
        <p:spPr>
          <a:xfrm>
            <a:off x="5338998" y="3341429"/>
            <a:ext cx="166314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ze strzałką 32">
            <a:extLst>
              <a:ext uri="{FF2B5EF4-FFF2-40B4-BE49-F238E27FC236}">
                <a16:creationId xmlns:a16="http://schemas.microsoft.com/office/drawing/2014/main" id="{DE8DBC29-B4DB-8871-B01D-CED9CD8E10A1}"/>
              </a:ext>
            </a:extLst>
          </p:cNvPr>
          <p:cNvCxnSpPr>
            <a:cxnSpLocks/>
          </p:cNvCxnSpPr>
          <p:nvPr/>
        </p:nvCxnSpPr>
        <p:spPr>
          <a:xfrm>
            <a:off x="5338999" y="4402946"/>
            <a:ext cx="166314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Nawias klamrowy otwierający 33">
            <a:extLst>
              <a:ext uri="{FF2B5EF4-FFF2-40B4-BE49-F238E27FC236}">
                <a16:creationId xmlns:a16="http://schemas.microsoft.com/office/drawing/2014/main" id="{8601469A-FDDA-231B-4019-8BF57CEB5A2D}"/>
              </a:ext>
            </a:extLst>
          </p:cNvPr>
          <p:cNvSpPr/>
          <p:nvPr/>
        </p:nvSpPr>
        <p:spPr>
          <a:xfrm>
            <a:off x="2695153" y="2592249"/>
            <a:ext cx="429895" cy="181583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EE0A8884-0223-6B88-D3E8-0D2F35D18D64}"/>
              </a:ext>
            </a:extLst>
          </p:cNvPr>
          <p:cNvSpPr txBox="1"/>
          <p:nvPr/>
        </p:nvSpPr>
        <p:spPr>
          <a:xfrm>
            <a:off x="9555000" y="2992335"/>
            <a:ext cx="18188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0070C0"/>
                </a:solidFill>
              </a:rPr>
              <a:t>Hipotezy</a:t>
            </a:r>
          </a:p>
          <a:p>
            <a:pPr algn="ctr"/>
            <a:r>
              <a:rPr lang="pl-PL" sz="1600" dirty="0">
                <a:solidFill>
                  <a:srgbClr val="0070C0"/>
                </a:solidFill>
              </a:rPr>
              <a:t>szczegółowe</a:t>
            </a:r>
          </a:p>
        </p:txBody>
      </p:sp>
      <p:sp>
        <p:nvSpPr>
          <p:cNvPr id="36" name="Nawias klamrowy otwierający 35">
            <a:extLst>
              <a:ext uri="{FF2B5EF4-FFF2-40B4-BE49-F238E27FC236}">
                <a16:creationId xmlns:a16="http://schemas.microsoft.com/office/drawing/2014/main" id="{D39FB7D3-50DF-0BF0-B297-2E09A9841E37}"/>
              </a:ext>
            </a:extLst>
          </p:cNvPr>
          <p:cNvSpPr/>
          <p:nvPr/>
        </p:nvSpPr>
        <p:spPr>
          <a:xfrm flipH="1">
            <a:off x="9240839" y="2407584"/>
            <a:ext cx="512015" cy="181583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B0083A44-E428-871A-CCD4-4461BE294751}"/>
              </a:ext>
            </a:extLst>
          </p:cNvPr>
          <p:cNvSpPr txBox="1"/>
          <p:nvPr/>
        </p:nvSpPr>
        <p:spPr>
          <a:xfrm>
            <a:off x="1046422" y="3207779"/>
            <a:ext cx="1818860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600" dirty="0"/>
              <a:t>Problemy</a:t>
            </a:r>
          </a:p>
          <a:p>
            <a:pPr algn="ctr"/>
            <a:r>
              <a:rPr lang="pl-PL" sz="1600" dirty="0"/>
              <a:t>szczegółowe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79CAD0C7-6A52-F318-47F3-D5B0A2F0052A}"/>
              </a:ext>
            </a:extLst>
          </p:cNvPr>
          <p:cNvSpPr txBox="1"/>
          <p:nvPr/>
        </p:nvSpPr>
        <p:spPr>
          <a:xfrm>
            <a:off x="3877948" y="656705"/>
            <a:ext cx="4595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Problemy badawcze i hipotezy robocze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264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1FF9E49D-4F67-68DA-B673-6A12C1A020F4}"/>
              </a:ext>
            </a:extLst>
          </p:cNvPr>
          <p:cNvSpPr txBox="1"/>
          <p:nvPr/>
        </p:nvSpPr>
        <p:spPr>
          <a:xfrm>
            <a:off x="203200" y="581241"/>
            <a:ext cx="11848123" cy="5524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700" indent="444500" algn="just">
              <a:lnSpc>
                <a:spcPct val="150000"/>
              </a:lnSpc>
              <a:buNone/>
            </a:pPr>
            <a:r>
              <a:rPr lang="pl-PL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Zmienna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„</a:t>
            </a:r>
            <a:r>
              <a:rPr lang="pl-PL" sz="180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właściwość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empiryczna mająca dwie lub więcej wartości”. Zmienna dychotomiczna ma 2 wartości.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444500" algn="just">
              <a:lnSpc>
                <a:spcPct val="150000"/>
              </a:lnSpc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444500" algn="just">
              <a:lnSpc>
                <a:spcPct val="150000"/>
              </a:lnSpc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Rodzaje zmiennych:</a:t>
            </a:r>
          </a:p>
          <a:p>
            <a:pPr marL="714375" marR="12700" lvl="0" indent="274638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zmienne niezależne </a:t>
            </a:r>
            <a:r>
              <a:rPr lang="pl-PL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Zn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marL="714375" marR="12700" lvl="0" indent="274638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zmienne 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zależne </a:t>
            </a:r>
            <a:r>
              <a:rPr lang="pl-PL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Zz</a:t>
            </a:r>
            <a:r>
              <a:rPr lang="pl-P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marR="12700" lvl="0" indent="274638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zmienne pośredni </a:t>
            </a:r>
            <a:r>
              <a:rPr lang="pl-PL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Zp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714375" marR="12700" lvl="0" algn="just">
              <a:lnSpc>
                <a:spcPct val="150000"/>
              </a:lnSpc>
            </a:pP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>
              <a:lnSpc>
                <a:spcPct val="150000"/>
              </a:lnSpc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pomocą zmiennej </a:t>
            </a:r>
            <a:r>
              <a:rPr lang="pl-PL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niezależnej </a:t>
            </a:r>
            <a:r>
              <a:rPr lang="pl-P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Zn 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badacz chciałby wyjaśnić zmiany wartości zmiennej </a:t>
            </a:r>
            <a:r>
              <a:rPr lang="pl-PL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zależnej</a:t>
            </a:r>
            <a:r>
              <a:rPr lang="pl-P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Zz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R="12700">
              <a:lnSpc>
                <a:spcPct val="150000"/>
              </a:lnSpc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Zmienna </a:t>
            </a:r>
            <a:r>
              <a:rPr lang="pl-PL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niezależna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Zn 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jest zakładaną przyczyną zmian wartości zmiennej zależnej</a:t>
            </a:r>
            <a:r>
              <a:rPr lang="pl-P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Zz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R="12700" algn="just">
              <a:lnSpc>
                <a:spcPct val="150000"/>
              </a:lnSpc>
              <a:buNone/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Przez zmienną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pośrednią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Zp</a:t>
            </a:r>
            <a:r>
              <a:rPr lang="pl-PL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badacz "kontroluje" zewnętrzne parametry sytuacji eksperymentalnej.</a:t>
            </a:r>
          </a:p>
          <a:p>
            <a:pPr marR="12700" algn="just">
              <a:lnSpc>
                <a:spcPct val="150000"/>
              </a:lnSpc>
              <a:buNone/>
            </a:pP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algn="just">
              <a:lnSpc>
                <a:spcPct val="150000"/>
              </a:lnSpc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Opis zmiennych może obejmować określenie odpowiednich </a:t>
            </a:r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wskaźników -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czynników wskazujących na badaną cechę.</a:t>
            </a:r>
          </a:p>
          <a:p>
            <a:pPr marR="12700" algn="just">
              <a:buNone/>
            </a:pP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buNone/>
              <a:tabLst>
                <a:tab pos="171450" algn="l"/>
              </a:tabLst>
            </a:pPr>
            <a:r>
              <a:rPr lang="pl-PL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5F48AD4-EE1D-69E8-6AEB-066EE48AFEAD}"/>
              </a:ext>
            </a:extLst>
          </p:cNvPr>
          <p:cNvSpPr txBox="1"/>
          <p:nvPr/>
        </p:nvSpPr>
        <p:spPr>
          <a:xfrm>
            <a:off x="1108133" y="6330772"/>
            <a:ext cx="98526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T. Pilch, T. Bauman (2010), Zasady badań pedagogicznych. Wyd. Akademickie" Żak", Warszawa, s. 50</a:t>
            </a:r>
            <a:endParaRPr lang="pl-PL" sz="1200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6DA10B9-CFC5-7047-6E09-3736156A8176}"/>
              </a:ext>
            </a:extLst>
          </p:cNvPr>
          <p:cNvSpPr txBox="1"/>
          <p:nvPr/>
        </p:nvSpPr>
        <p:spPr>
          <a:xfrm>
            <a:off x="4394431" y="242646"/>
            <a:ext cx="21079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/>
              <a:t>Zmienne</a:t>
            </a:r>
          </a:p>
        </p:txBody>
      </p:sp>
    </p:spTree>
    <p:extLst>
      <p:ext uri="{BB962C8B-B14F-4D97-AF65-F5344CB8AC3E}">
        <p14:creationId xmlns:p14="http://schemas.microsoft.com/office/powerpoint/2010/main" val="424963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22A432-3829-D658-4F85-B2E9D2AD1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8979" y="108652"/>
            <a:ext cx="5654040" cy="6407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2400" b="1" dirty="0"/>
              <a:t>Struktura Zmiennych</a:t>
            </a:r>
            <a:endParaRPr lang="pl-PL" sz="2400" b="1" i="1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854B09E-8A08-B6A3-54B4-82F7241947CF}"/>
              </a:ext>
            </a:extLst>
          </p:cNvPr>
          <p:cNvSpPr txBox="1"/>
          <p:nvPr/>
        </p:nvSpPr>
        <p:spPr>
          <a:xfrm>
            <a:off x="7648344" y="1629561"/>
            <a:ext cx="529312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b="1" i="1" dirty="0"/>
              <a:t>Zn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B3A9C7D-1311-C9DC-54E4-97CACB77B1FE}"/>
              </a:ext>
            </a:extLst>
          </p:cNvPr>
          <p:cNvSpPr txBox="1"/>
          <p:nvPr/>
        </p:nvSpPr>
        <p:spPr>
          <a:xfrm>
            <a:off x="5212443" y="2739913"/>
            <a:ext cx="51167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i="1" dirty="0"/>
              <a:t>Zn</a:t>
            </a:r>
            <a:r>
              <a:rPr lang="pl-PL" i="1" baseline="-25000" dirty="0"/>
              <a:t>1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5377B9F-1246-BEF4-48AB-215EDC5BDA66}"/>
              </a:ext>
            </a:extLst>
          </p:cNvPr>
          <p:cNvSpPr txBox="1"/>
          <p:nvPr/>
        </p:nvSpPr>
        <p:spPr>
          <a:xfrm>
            <a:off x="8952413" y="2735732"/>
            <a:ext cx="58702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l-PL" dirty="0"/>
              <a:t>. . . 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5748777-D7AA-8E95-49B1-FB7C7F942A77}"/>
              </a:ext>
            </a:extLst>
          </p:cNvPr>
          <p:cNvSpPr txBox="1"/>
          <p:nvPr/>
        </p:nvSpPr>
        <p:spPr>
          <a:xfrm>
            <a:off x="7690569" y="2739913"/>
            <a:ext cx="51167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i="1" dirty="0"/>
              <a:t>Zn</a:t>
            </a:r>
            <a:r>
              <a:rPr lang="pl-PL" i="1" baseline="-25000" dirty="0"/>
              <a:t>2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CDC276F8-3D7D-F2C6-DE23-B1E7A856B557}"/>
              </a:ext>
            </a:extLst>
          </p:cNvPr>
          <p:cNvSpPr txBox="1"/>
          <p:nvPr/>
        </p:nvSpPr>
        <p:spPr>
          <a:xfrm>
            <a:off x="10331570" y="2739913"/>
            <a:ext cx="56137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i="1" dirty="0" err="1"/>
              <a:t>Zn</a:t>
            </a:r>
            <a:r>
              <a:rPr lang="pl-PL" i="1" baseline="-25000" dirty="0" err="1"/>
              <a:t>m</a:t>
            </a:r>
            <a:endParaRPr lang="pl-PL" i="1" baseline="-25000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246FDB1-E5C3-BFE7-D4D2-246ECEEDEA6C}"/>
              </a:ext>
            </a:extLst>
          </p:cNvPr>
          <p:cNvSpPr txBox="1"/>
          <p:nvPr/>
        </p:nvSpPr>
        <p:spPr>
          <a:xfrm>
            <a:off x="3135075" y="3714417"/>
            <a:ext cx="127977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jakościowy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DC394672-6B45-A452-93F6-9970A21F43FA}"/>
              </a:ext>
            </a:extLst>
          </p:cNvPr>
          <p:cNvSpPr txBox="1"/>
          <p:nvPr/>
        </p:nvSpPr>
        <p:spPr>
          <a:xfrm>
            <a:off x="6380132" y="3761107"/>
            <a:ext cx="110895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ilościowy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44C7241-A60A-C2BE-24D0-BDAB53BBF928}"/>
              </a:ext>
            </a:extLst>
          </p:cNvPr>
          <p:cNvSpPr txBox="1"/>
          <p:nvPr/>
        </p:nvSpPr>
        <p:spPr>
          <a:xfrm>
            <a:off x="2306512" y="4645126"/>
            <a:ext cx="122867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nominalny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D92281FA-0E6E-0714-650C-92078AC64A7E}"/>
              </a:ext>
            </a:extLst>
          </p:cNvPr>
          <p:cNvSpPr txBox="1"/>
          <p:nvPr/>
        </p:nvSpPr>
        <p:spPr>
          <a:xfrm>
            <a:off x="3939515" y="4668843"/>
            <a:ext cx="137063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porządkowy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32641055-ACE9-8563-4144-7A4B2C5AF23D}"/>
              </a:ext>
            </a:extLst>
          </p:cNvPr>
          <p:cNvSpPr txBox="1"/>
          <p:nvPr/>
        </p:nvSpPr>
        <p:spPr>
          <a:xfrm>
            <a:off x="5482952" y="4660187"/>
            <a:ext cx="138621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interwałowy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0BAFEBE9-AC58-BBAE-ACF7-7D949AE1CF60}"/>
              </a:ext>
            </a:extLst>
          </p:cNvPr>
          <p:cNvSpPr txBox="1"/>
          <p:nvPr/>
        </p:nvSpPr>
        <p:spPr>
          <a:xfrm>
            <a:off x="7168128" y="4660187"/>
            <a:ext cx="136543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stosunkowy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9060FB69-6069-5E47-474F-FCDA48C082E8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 flipH="1">
            <a:off x="5468283" y="2091226"/>
            <a:ext cx="2444717" cy="6486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9F6D11A8-670D-7BCB-7035-0755FCC09D38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 flipH="1">
            <a:off x="2920847" y="4083749"/>
            <a:ext cx="854115" cy="56137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CD6DE46E-E5ED-0EB8-7588-7A49884758EA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>
            <a:off x="7913000" y="2091226"/>
            <a:ext cx="33409" cy="6486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EAE050D5-2A26-F74F-7B2D-FEB0D9EBBEF4}"/>
              </a:ext>
            </a:extLst>
          </p:cNvPr>
          <p:cNvCxnSpPr>
            <a:cxnSpLocks/>
            <a:stCxn id="3" idx="2"/>
            <a:endCxn id="7" idx="0"/>
          </p:cNvCxnSpPr>
          <p:nvPr/>
        </p:nvCxnSpPr>
        <p:spPr>
          <a:xfrm>
            <a:off x="7913000" y="2091226"/>
            <a:ext cx="2699256" cy="64868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C06DECC5-DD58-DFE2-220C-47EDD0A07445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flipH="1">
            <a:off x="3774962" y="3109245"/>
            <a:ext cx="1693321" cy="605172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E42978AD-EF60-A4D6-CB5C-F06242CEDE7F}"/>
              </a:ext>
            </a:extLst>
          </p:cNvPr>
          <p:cNvCxnSpPr>
            <a:cxnSpLocks/>
            <a:stCxn id="4" idx="2"/>
            <a:endCxn id="9" idx="0"/>
          </p:cNvCxnSpPr>
          <p:nvPr/>
        </p:nvCxnSpPr>
        <p:spPr>
          <a:xfrm>
            <a:off x="5468283" y="3109245"/>
            <a:ext cx="1466328" cy="651862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FBA1FC55-B7D5-5EDD-A7A3-22232E82534A}"/>
              </a:ext>
            </a:extLst>
          </p:cNvPr>
          <p:cNvCxnSpPr>
            <a:cxnSpLocks/>
            <a:stCxn id="8" idx="2"/>
            <a:endCxn id="11" idx="0"/>
          </p:cNvCxnSpPr>
          <p:nvPr/>
        </p:nvCxnSpPr>
        <p:spPr>
          <a:xfrm>
            <a:off x="3774962" y="4083749"/>
            <a:ext cx="849869" cy="58509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0CA3E77B-2C76-0A75-4FD5-6ECB349AD565}"/>
              </a:ext>
            </a:extLst>
          </p:cNvPr>
          <p:cNvCxnSpPr>
            <a:cxnSpLocks/>
            <a:stCxn id="9" idx="2"/>
            <a:endCxn id="12" idx="0"/>
          </p:cNvCxnSpPr>
          <p:nvPr/>
        </p:nvCxnSpPr>
        <p:spPr>
          <a:xfrm flipH="1">
            <a:off x="6176059" y="4130439"/>
            <a:ext cx="758552" cy="52974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3979581E-8F91-C97F-2E8C-58039D046457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>
            <a:off x="6934611" y="4130439"/>
            <a:ext cx="916236" cy="52974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07CAE060-5839-3392-C0D5-7AE4A3EA1F2B}"/>
              </a:ext>
            </a:extLst>
          </p:cNvPr>
          <p:cNvSpPr txBox="1"/>
          <p:nvPr/>
        </p:nvSpPr>
        <p:spPr>
          <a:xfrm>
            <a:off x="221426" y="1630269"/>
            <a:ext cx="958917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i="1" dirty="0">
                <a:solidFill>
                  <a:srgbClr val="7030A0"/>
                </a:solidFill>
              </a:rPr>
              <a:t>Zmienna</a:t>
            </a: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4DFD6273-3A16-CD77-9111-0CB57BBB1B82}"/>
              </a:ext>
            </a:extLst>
          </p:cNvPr>
          <p:cNvSpPr txBox="1"/>
          <p:nvPr/>
        </p:nvSpPr>
        <p:spPr>
          <a:xfrm>
            <a:off x="221426" y="2752254"/>
            <a:ext cx="1071704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i="1" dirty="0">
                <a:solidFill>
                  <a:srgbClr val="7030A0"/>
                </a:solidFill>
              </a:rPr>
              <a:t>Wskaźniki</a:t>
            </a: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39C015CC-4003-78D4-3103-BD09BE625CBF}"/>
              </a:ext>
            </a:extLst>
          </p:cNvPr>
          <p:cNvSpPr txBox="1"/>
          <p:nvPr/>
        </p:nvSpPr>
        <p:spPr>
          <a:xfrm>
            <a:off x="209279" y="3689573"/>
            <a:ext cx="1284967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i="1" dirty="0">
                <a:solidFill>
                  <a:srgbClr val="7030A0"/>
                </a:solidFill>
              </a:rPr>
              <a:t>Typ wartości</a:t>
            </a: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05FFE7A7-2788-CD18-E9AD-B7DF782E592A}"/>
              </a:ext>
            </a:extLst>
          </p:cNvPr>
          <p:cNvSpPr txBox="1"/>
          <p:nvPr/>
        </p:nvSpPr>
        <p:spPr>
          <a:xfrm>
            <a:off x="221426" y="4614140"/>
            <a:ext cx="141192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i="1" dirty="0">
                <a:solidFill>
                  <a:srgbClr val="7030A0"/>
                </a:solidFill>
              </a:rPr>
              <a:t>Typ pomiarów</a:t>
            </a:r>
          </a:p>
        </p:txBody>
      </p:sp>
      <p:cxnSp>
        <p:nvCxnSpPr>
          <p:cNvPr id="43" name="Łącznik prosty 42">
            <a:extLst>
              <a:ext uri="{FF2B5EF4-FFF2-40B4-BE49-F238E27FC236}">
                <a16:creationId xmlns:a16="http://schemas.microsoft.com/office/drawing/2014/main" id="{163B29CE-8541-7EAA-29FE-1777F2C92752}"/>
              </a:ext>
            </a:extLst>
          </p:cNvPr>
          <p:cNvCxnSpPr>
            <a:cxnSpLocks/>
          </p:cNvCxnSpPr>
          <p:nvPr/>
        </p:nvCxnSpPr>
        <p:spPr>
          <a:xfrm>
            <a:off x="281238" y="2334055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D1BDA748-86A7-7E2B-2520-1E30CE61D86B}"/>
              </a:ext>
            </a:extLst>
          </p:cNvPr>
          <p:cNvCxnSpPr>
            <a:cxnSpLocks/>
          </p:cNvCxnSpPr>
          <p:nvPr/>
        </p:nvCxnSpPr>
        <p:spPr>
          <a:xfrm>
            <a:off x="270746" y="3423327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49">
            <a:extLst>
              <a:ext uri="{FF2B5EF4-FFF2-40B4-BE49-F238E27FC236}">
                <a16:creationId xmlns:a16="http://schemas.microsoft.com/office/drawing/2014/main" id="{858C5EC4-CFB1-F213-A6D0-F2CFCF2DA259}"/>
              </a:ext>
            </a:extLst>
          </p:cNvPr>
          <p:cNvCxnSpPr>
            <a:cxnSpLocks/>
          </p:cNvCxnSpPr>
          <p:nvPr/>
        </p:nvCxnSpPr>
        <p:spPr>
          <a:xfrm>
            <a:off x="434108" y="4306354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>
            <a:extLst>
              <a:ext uri="{FF2B5EF4-FFF2-40B4-BE49-F238E27FC236}">
                <a16:creationId xmlns:a16="http://schemas.microsoft.com/office/drawing/2014/main" id="{3522868D-110F-1262-EDB1-4E5D429044D1}"/>
              </a:ext>
            </a:extLst>
          </p:cNvPr>
          <p:cNvCxnSpPr>
            <a:cxnSpLocks/>
          </p:cNvCxnSpPr>
          <p:nvPr/>
        </p:nvCxnSpPr>
        <p:spPr>
          <a:xfrm>
            <a:off x="340710" y="5231468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pole tekstowe 57">
            <a:extLst>
              <a:ext uri="{FF2B5EF4-FFF2-40B4-BE49-F238E27FC236}">
                <a16:creationId xmlns:a16="http://schemas.microsoft.com/office/drawing/2014/main" id="{9EB37C8A-AC98-1790-3375-01A3EF656877}"/>
              </a:ext>
            </a:extLst>
          </p:cNvPr>
          <p:cNvSpPr txBox="1"/>
          <p:nvPr/>
        </p:nvSpPr>
        <p:spPr>
          <a:xfrm>
            <a:off x="1946400" y="5369969"/>
            <a:ext cx="1931491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400" dirty="0"/>
              <a:t>Narzędzia: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pl-PL" sz="1400" dirty="0"/>
              <a:t>0- bez wykorzystania,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pl-PL" sz="1400" dirty="0"/>
              <a:t>1 – z wykorzystaniem.</a:t>
            </a:r>
          </a:p>
        </p:txBody>
      </p:sp>
      <p:sp>
        <p:nvSpPr>
          <p:cNvPr id="59" name="pole tekstowe 58">
            <a:extLst>
              <a:ext uri="{FF2B5EF4-FFF2-40B4-BE49-F238E27FC236}">
                <a16:creationId xmlns:a16="http://schemas.microsoft.com/office/drawing/2014/main" id="{0189D54D-D6D0-707E-4052-C7F1F0AE6912}"/>
              </a:ext>
            </a:extLst>
          </p:cNvPr>
          <p:cNvSpPr txBox="1"/>
          <p:nvPr/>
        </p:nvSpPr>
        <p:spPr>
          <a:xfrm>
            <a:off x="4142081" y="5369969"/>
            <a:ext cx="961610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400" dirty="0"/>
              <a:t>Szybkość: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pl-PL" sz="1400" dirty="0"/>
              <a:t>mała,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pl-PL" sz="1400" dirty="0"/>
              <a:t>średnia,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pl-PL" sz="1400" dirty="0"/>
              <a:t>duża.</a:t>
            </a:r>
          </a:p>
        </p:txBody>
      </p:sp>
      <p:sp>
        <p:nvSpPr>
          <p:cNvPr id="60" name="pole tekstowe 59">
            <a:extLst>
              <a:ext uri="{FF2B5EF4-FFF2-40B4-BE49-F238E27FC236}">
                <a16:creationId xmlns:a16="http://schemas.microsoft.com/office/drawing/2014/main" id="{D2282337-45F6-1BDD-A429-D2F72D99DD30}"/>
              </a:ext>
            </a:extLst>
          </p:cNvPr>
          <p:cNvSpPr txBox="1"/>
          <p:nvPr/>
        </p:nvSpPr>
        <p:spPr>
          <a:xfrm>
            <a:off x="221426" y="5323922"/>
            <a:ext cx="1019125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600" i="1" dirty="0">
                <a:solidFill>
                  <a:srgbClr val="7030A0"/>
                </a:solidFill>
              </a:rPr>
              <a:t>Przykłady</a:t>
            </a:r>
          </a:p>
          <a:p>
            <a:r>
              <a:rPr lang="pl-PL" sz="1600" i="1" dirty="0">
                <a:solidFill>
                  <a:srgbClr val="7030A0"/>
                </a:solidFill>
              </a:rPr>
              <a:t>wartości</a:t>
            </a:r>
          </a:p>
        </p:txBody>
      </p:sp>
      <p:sp>
        <p:nvSpPr>
          <p:cNvPr id="61" name="pole tekstowe 60">
            <a:extLst>
              <a:ext uri="{FF2B5EF4-FFF2-40B4-BE49-F238E27FC236}">
                <a16:creationId xmlns:a16="http://schemas.microsoft.com/office/drawing/2014/main" id="{60422C28-53E7-8C29-3BF4-D1EB5EB8447F}"/>
              </a:ext>
            </a:extLst>
          </p:cNvPr>
          <p:cNvSpPr txBox="1"/>
          <p:nvPr/>
        </p:nvSpPr>
        <p:spPr>
          <a:xfrm>
            <a:off x="5799993" y="5372334"/>
            <a:ext cx="752129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400" dirty="0"/>
              <a:t>Ocena:</a:t>
            </a:r>
          </a:p>
          <a:p>
            <a:pPr marL="265113" indent="-104775">
              <a:buFont typeface="Arial" panose="020B0604020202020204" pitchFamily="34" charset="0"/>
              <a:buChar char="•"/>
            </a:pPr>
            <a:r>
              <a:rPr lang="pl-PL" sz="1400" dirty="0"/>
              <a:t>2,</a:t>
            </a:r>
          </a:p>
          <a:p>
            <a:pPr marL="265113" indent="-104775">
              <a:buFont typeface="Arial" panose="020B0604020202020204" pitchFamily="34" charset="0"/>
              <a:buChar char="•"/>
            </a:pPr>
            <a:r>
              <a:rPr lang="pl-PL" sz="1400" dirty="0"/>
              <a:t>3,</a:t>
            </a:r>
          </a:p>
          <a:p>
            <a:pPr marL="265113" indent="-104775">
              <a:buFont typeface="Arial" panose="020B0604020202020204" pitchFamily="34" charset="0"/>
              <a:buChar char="•"/>
            </a:pPr>
            <a:r>
              <a:rPr lang="pl-PL" sz="1400" dirty="0"/>
              <a:t>4,</a:t>
            </a:r>
          </a:p>
          <a:p>
            <a:pPr marL="265113" indent="-104775">
              <a:buFont typeface="Arial" panose="020B0604020202020204" pitchFamily="34" charset="0"/>
              <a:buChar char="•"/>
            </a:pPr>
            <a:r>
              <a:rPr lang="pl-PL" sz="1400" dirty="0"/>
              <a:t>5.</a:t>
            </a:r>
          </a:p>
        </p:txBody>
      </p:sp>
      <p:sp>
        <p:nvSpPr>
          <p:cNvPr id="62" name="pole tekstowe 61">
            <a:extLst>
              <a:ext uri="{FF2B5EF4-FFF2-40B4-BE49-F238E27FC236}">
                <a16:creationId xmlns:a16="http://schemas.microsoft.com/office/drawing/2014/main" id="{B7580B77-03F9-3E9B-3A9E-1269E50AE321}"/>
              </a:ext>
            </a:extLst>
          </p:cNvPr>
          <p:cNvSpPr txBox="1"/>
          <p:nvPr/>
        </p:nvSpPr>
        <p:spPr>
          <a:xfrm>
            <a:off x="7175943" y="5363320"/>
            <a:ext cx="1344984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400" dirty="0"/>
              <a:t>Liczba błędów:</a:t>
            </a:r>
          </a:p>
          <a:p>
            <a:pPr marL="625475" indent="-184150">
              <a:buFont typeface="Arial" panose="020B0604020202020204" pitchFamily="34" charset="0"/>
              <a:buChar char="•"/>
            </a:pPr>
            <a:r>
              <a:rPr lang="pl-PL" sz="1400" dirty="0"/>
              <a:t>0,</a:t>
            </a:r>
          </a:p>
          <a:p>
            <a:pPr marL="625475" indent="-184150">
              <a:buFont typeface="Arial" panose="020B0604020202020204" pitchFamily="34" charset="0"/>
              <a:buChar char="•"/>
            </a:pPr>
            <a:r>
              <a:rPr lang="pl-PL" sz="1400" dirty="0"/>
              <a:t>1,</a:t>
            </a:r>
          </a:p>
          <a:p>
            <a:pPr marL="625475" indent="-184150">
              <a:buFont typeface="Arial" panose="020B0604020202020204" pitchFamily="34" charset="0"/>
              <a:buChar char="•"/>
            </a:pPr>
            <a:r>
              <a:rPr lang="pl-PL" sz="1400" dirty="0"/>
              <a:t>2,</a:t>
            </a:r>
          </a:p>
          <a:p>
            <a:pPr marL="625475" indent="-184150">
              <a:buFont typeface="Arial" panose="020B0604020202020204" pitchFamily="34" charset="0"/>
              <a:buChar char="•"/>
            </a:pPr>
            <a:r>
              <a:rPr lang="pl-PL" sz="1400" dirty="0"/>
              <a:t>…..</a:t>
            </a:r>
          </a:p>
          <a:p>
            <a:pPr marL="625475" indent="-184150">
              <a:buFont typeface="Arial" panose="020B0604020202020204" pitchFamily="34" charset="0"/>
              <a:buChar char="•"/>
            </a:pPr>
            <a:r>
              <a:rPr lang="pl-PL" sz="1400" dirty="0"/>
              <a:t>n.</a:t>
            </a:r>
          </a:p>
        </p:txBody>
      </p:sp>
      <p:cxnSp>
        <p:nvCxnSpPr>
          <p:cNvPr id="63" name="Łącznik prosty ze strzałką 62">
            <a:extLst>
              <a:ext uri="{FF2B5EF4-FFF2-40B4-BE49-F238E27FC236}">
                <a16:creationId xmlns:a16="http://schemas.microsoft.com/office/drawing/2014/main" id="{05B26CA7-C9AF-7699-BB26-09ADC8761B10}"/>
              </a:ext>
            </a:extLst>
          </p:cNvPr>
          <p:cNvCxnSpPr>
            <a:cxnSpLocks/>
            <a:stCxn id="10" idx="2"/>
            <a:endCxn id="58" idx="0"/>
          </p:cNvCxnSpPr>
          <p:nvPr/>
        </p:nvCxnSpPr>
        <p:spPr>
          <a:xfrm flipH="1">
            <a:off x="2912146" y="5014458"/>
            <a:ext cx="8701" cy="35551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prosty ze strzałką 64">
            <a:extLst>
              <a:ext uri="{FF2B5EF4-FFF2-40B4-BE49-F238E27FC236}">
                <a16:creationId xmlns:a16="http://schemas.microsoft.com/office/drawing/2014/main" id="{21D75C2F-5D53-78D2-D472-F4364232B9AA}"/>
              </a:ext>
            </a:extLst>
          </p:cNvPr>
          <p:cNvCxnSpPr>
            <a:cxnSpLocks/>
            <a:stCxn id="11" idx="2"/>
            <a:endCxn id="59" idx="0"/>
          </p:cNvCxnSpPr>
          <p:nvPr/>
        </p:nvCxnSpPr>
        <p:spPr>
          <a:xfrm flipH="1">
            <a:off x="4622886" y="5038175"/>
            <a:ext cx="1945" cy="33179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ze strzałką 67">
            <a:extLst>
              <a:ext uri="{FF2B5EF4-FFF2-40B4-BE49-F238E27FC236}">
                <a16:creationId xmlns:a16="http://schemas.microsoft.com/office/drawing/2014/main" id="{786A4D77-968F-C67B-7D5E-402D200D9146}"/>
              </a:ext>
            </a:extLst>
          </p:cNvPr>
          <p:cNvCxnSpPr>
            <a:cxnSpLocks/>
            <a:stCxn id="12" idx="2"/>
            <a:endCxn id="61" idx="0"/>
          </p:cNvCxnSpPr>
          <p:nvPr/>
        </p:nvCxnSpPr>
        <p:spPr>
          <a:xfrm flipH="1">
            <a:off x="6176058" y="5029519"/>
            <a:ext cx="1" cy="342815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>
            <a:extLst>
              <a:ext uri="{FF2B5EF4-FFF2-40B4-BE49-F238E27FC236}">
                <a16:creationId xmlns:a16="http://schemas.microsoft.com/office/drawing/2014/main" id="{B4DB90A1-1E5F-B691-51EE-9A15DE75C1E4}"/>
              </a:ext>
            </a:extLst>
          </p:cNvPr>
          <p:cNvCxnSpPr>
            <a:cxnSpLocks/>
            <a:stCxn id="13" idx="2"/>
            <a:endCxn id="62" idx="0"/>
          </p:cNvCxnSpPr>
          <p:nvPr/>
        </p:nvCxnSpPr>
        <p:spPr>
          <a:xfrm flipH="1">
            <a:off x="7848435" y="5029519"/>
            <a:ext cx="2412" cy="33380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06642534-88B1-A949-49CE-46CA1238DD37}"/>
              </a:ext>
            </a:extLst>
          </p:cNvPr>
          <p:cNvSpPr txBox="1"/>
          <p:nvPr/>
        </p:nvSpPr>
        <p:spPr>
          <a:xfrm>
            <a:off x="340710" y="900890"/>
            <a:ext cx="11323781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Opis zmiennych może obejmować określenie odpowiednich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wskaźników -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czynników wskazujących na badaną cechę.</a:t>
            </a:r>
          </a:p>
        </p:txBody>
      </p:sp>
    </p:spTree>
    <p:extLst>
      <p:ext uri="{BB962C8B-B14F-4D97-AF65-F5344CB8AC3E}">
        <p14:creationId xmlns:p14="http://schemas.microsoft.com/office/powerpoint/2010/main" val="208364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54F342A-7017-F724-A89A-A461D1F13671}"/>
              </a:ext>
            </a:extLst>
          </p:cNvPr>
          <p:cNvSpPr txBox="1"/>
          <p:nvPr/>
        </p:nvSpPr>
        <p:spPr>
          <a:xfrm>
            <a:off x="257908" y="1080533"/>
            <a:ext cx="11457354" cy="5453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b="1" dirty="0">
                <a:ea typeface="Times New Roman" panose="02020603050405020304" pitchFamily="18" charset="0"/>
              </a:rPr>
              <a:t>	Kompetencje Kluczowe 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stanowią połączenie </a:t>
            </a:r>
            <a:r>
              <a:rPr lang="pl-PL" sz="1800" u="sng" dirty="0">
                <a:effectLst/>
                <a:ea typeface="Times New Roman" panose="02020603050405020304" pitchFamily="18" charset="0"/>
              </a:rPr>
              <a:t>wiedzy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, </a:t>
            </a:r>
            <a:r>
              <a:rPr lang="pl-PL" sz="1800" u="sng" dirty="0">
                <a:effectLst/>
                <a:ea typeface="Times New Roman" panose="02020603050405020304" pitchFamily="18" charset="0"/>
              </a:rPr>
              <a:t>umiejętności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 i </a:t>
            </a:r>
            <a:r>
              <a:rPr lang="pl-PL" sz="1800" u="sng" dirty="0">
                <a:effectLst/>
                <a:ea typeface="Times New Roman" panose="02020603050405020304" pitchFamily="18" charset="0"/>
              </a:rPr>
              <a:t>postaw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 uważanych za niezbędne dla potrzeb samorealizacji i rozwoju osobistego, aktywnego obywatelstwa, integracji społecznej oraz zatrudnieni</a:t>
            </a:r>
          </a:p>
          <a:p>
            <a:pPr>
              <a:lnSpc>
                <a:spcPct val="150000"/>
              </a:lnSpc>
              <a:buNone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Zalecenie Unii Europejskiej wymienia </a:t>
            </a:r>
            <a:r>
              <a:rPr lang="pl-PL" sz="1800" b="1" dirty="0">
                <a:effectLst/>
                <a:ea typeface="Times New Roman" panose="02020603050405020304" pitchFamily="18" charset="0"/>
              </a:rPr>
              <a:t>8 kluczowych kompetencji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: 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Porozumiewanie się w języku ojczystym, 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Porozumiewanie się w językach obcych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Kompetencje matematyczne i podstawowe kompetencje naukowo-techniczne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Kompetencje informatyczne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Umiejętność uczenia się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Kompetencje społeczne i obywatelskie 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Inicjatywność i przedsiębiorczość</a:t>
            </a:r>
          </a:p>
          <a:p>
            <a:pPr marL="1077913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Times New Roman" panose="02020603050405020304" pitchFamily="18" charset="0"/>
              </a:rPr>
              <a:t>Świadomość i ekspresja kulturalna</a:t>
            </a:r>
          </a:p>
          <a:p>
            <a:pPr lvl="0">
              <a:lnSpc>
                <a:spcPct val="150000"/>
              </a:lnSpc>
            </a:pPr>
            <a:endParaRPr lang="pl-PL" dirty="0">
              <a:ea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</a:pPr>
            <a:r>
              <a:rPr lang="pl-PL" dirty="0">
                <a:ea typeface="Times New Roman" panose="02020603050405020304" pitchFamily="18" charset="0"/>
              </a:rPr>
              <a:t>Z każdą </a:t>
            </a:r>
            <a:r>
              <a:rPr lang="pl-PL" b="1" dirty="0">
                <a:ea typeface="Times New Roman" panose="02020603050405020304" pitchFamily="18" charset="0"/>
              </a:rPr>
              <a:t>kompetencją</a:t>
            </a:r>
            <a:r>
              <a:rPr lang="pl-PL" dirty="0">
                <a:ea typeface="Times New Roman" panose="02020603050405020304" pitchFamily="18" charset="0"/>
              </a:rPr>
              <a:t> wiążą się niezbędna </a:t>
            </a:r>
            <a:r>
              <a:rPr lang="pl-PL" b="1" dirty="0">
                <a:solidFill>
                  <a:srgbClr val="FFFF00"/>
                </a:solidFill>
                <a:ea typeface="Times New Roman" panose="02020603050405020304" pitchFamily="18" charset="0"/>
              </a:rPr>
              <a:t>wiedza</a:t>
            </a:r>
            <a:r>
              <a:rPr lang="pl-PL" dirty="0">
                <a:ea typeface="Times New Roman" panose="02020603050405020304" pitchFamily="18" charset="0"/>
              </a:rPr>
              <a:t>, </a:t>
            </a:r>
            <a:r>
              <a:rPr lang="pl-PL" b="1" dirty="0">
                <a:solidFill>
                  <a:srgbClr val="0070C0"/>
                </a:solidFill>
                <a:ea typeface="Times New Roman" panose="02020603050405020304" pitchFamily="18" charset="0"/>
              </a:rPr>
              <a:t>umiejętności</a:t>
            </a:r>
            <a:r>
              <a:rPr lang="pl-PL" dirty="0">
                <a:ea typeface="Times New Roman" panose="02020603050405020304" pitchFamily="18" charset="0"/>
              </a:rPr>
              <a:t> i </a:t>
            </a:r>
            <a:r>
              <a:rPr lang="pl-PL" b="1" dirty="0">
                <a:solidFill>
                  <a:srgbClr val="FF6699"/>
                </a:solidFill>
                <a:ea typeface="Times New Roman" panose="02020603050405020304" pitchFamily="18" charset="0"/>
              </a:rPr>
              <a:t>postawy.</a:t>
            </a:r>
            <a:r>
              <a:rPr lang="pl-PL" dirty="0"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C2E208F-154C-CB10-4D70-62A4CAC46CA9}"/>
              </a:ext>
            </a:extLst>
          </p:cNvPr>
          <p:cNvSpPr txBox="1"/>
          <p:nvPr/>
        </p:nvSpPr>
        <p:spPr>
          <a:xfrm>
            <a:off x="1969477" y="195385"/>
            <a:ext cx="89798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ea typeface="Times New Roman" panose="02020603050405020304" pitchFamily="18" charset="0"/>
              </a:rPr>
              <a:t>Kompetencje Kluczowe  </a:t>
            </a:r>
            <a:r>
              <a:rPr lang="pl-PL" dirty="0">
                <a:ea typeface="Times New Roman" panose="02020603050405020304" pitchFamily="18" charset="0"/>
              </a:rPr>
              <a:t>(według </a:t>
            </a:r>
            <a:r>
              <a:rPr lang="pl-PL" dirty="0"/>
              <a:t>projektu Unii Europejską) </a:t>
            </a:r>
            <a:endParaRPr lang="pl-PL" dirty="0"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5572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772A9-3B5C-3CA2-8A5F-310A9707E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0E5783-750C-81F8-98F7-CC321D8BD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279" y="123692"/>
            <a:ext cx="4010299" cy="174971"/>
          </a:xfrm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pl-PL" sz="1200" dirty="0"/>
              <a:t>Przykład: projekt Unii Europejską </a:t>
            </a:r>
            <a:endParaRPr lang="pl-PL" sz="1200" i="1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5C60A39-BD70-4BEA-2662-6DA8BF9F394A}"/>
              </a:ext>
            </a:extLst>
          </p:cNvPr>
          <p:cNvSpPr txBox="1"/>
          <p:nvPr/>
        </p:nvSpPr>
        <p:spPr>
          <a:xfrm>
            <a:off x="5459074" y="319154"/>
            <a:ext cx="2697854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400" b="1" dirty="0"/>
              <a:t>Kompetencje informatyczne </a:t>
            </a:r>
            <a:r>
              <a:rPr lang="pl-PL" sz="1400" b="1" i="1" dirty="0" err="1"/>
              <a:t>Zz</a:t>
            </a:r>
            <a:endParaRPr lang="pl-PL" sz="1400" b="1" i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F94E9C9-26B8-6CF2-CF78-ADDC9EDDE255}"/>
              </a:ext>
            </a:extLst>
          </p:cNvPr>
          <p:cNvSpPr txBox="1"/>
          <p:nvPr/>
        </p:nvSpPr>
        <p:spPr>
          <a:xfrm>
            <a:off x="2357457" y="1083025"/>
            <a:ext cx="910057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92D050"/>
                </a:solidFill>
              </a:rPr>
              <a:t>Wiedza Zz</a:t>
            </a:r>
            <a:r>
              <a:rPr lang="pl-PL" sz="1200" baseline="-25000" dirty="0">
                <a:solidFill>
                  <a:srgbClr val="92D050"/>
                </a:solidFill>
              </a:rPr>
              <a:t>1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03A0EE6-32F0-FF32-E5FC-BDE8F3443E92}"/>
              </a:ext>
            </a:extLst>
          </p:cNvPr>
          <p:cNvSpPr txBox="1"/>
          <p:nvPr/>
        </p:nvSpPr>
        <p:spPr>
          <a:xfrm>
            <a:off x="6156220" y="1085322"/>
            <a:ext cx="1303562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00B0F0"/>
                </a:solidFill>
              </a:rPr>
              <a:t>Umiejętności Zz</a:t>
            </a:r>
            <a:r>
              <a:rPr lang="pl-PL" sz="12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B21B2138-AECB-273C-76F0-BF7913043254}"/>
              </a:ext>
            </a:extLst>
          </p:cNvPr>
          <p:cNvSpPr txBox="1"/>
          <p:nvPr/>
        </p:nvSpPr>
        <p:spPr>
          <a:xfrm>
            <a:off x="9626592" y="1115430"/>
            <a:ext cx="970779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FF6699"/>
                </a:solidFill>
              </a:rPr>
              <a:t>Postawy Zz</a:t>
            </a:r>
            <a:r>
              <a:rPr lang="pl-PL" sz="1200" baseline="-25000" dirty="0">
                <a:solidFill>
                  <a:srgbClr val="FF6699"/>
                </a:solidFill>
              </a:rPr>
              <a:t>3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5CD80B0E-AACE-6FB6-4C4A-E195272AB67B}"/>
              </a:ext>
            </a:extLst>
          </p:cNvPr>
          <p:cNvSpPr txBox="1"/>
          <p:nvPr/>
        </p:nvSpPr>
        <p:spPr>
          <a:xfrm>
            <a:off x="8931797" y="4067633"/>
            <a:ext cx="915315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/>
              <a:t>jakościowy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EC6B5410-0133-3322-0C32-40E049645FA6}"/>
              </a:ext>
            </a:extLst>
          </p:cNvPr>
          <p:cNvSpPr txBox="1"/>
          <p:nvPr/>
        </p:nvSpPr>
        <p:spPr>
          <a:xfrm>
            <a:off x="1453769" y="4067633"/>
            <a:ext cx="2571154" cy="2791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/>
              <a:t>ilościowy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9B971CB-FA24-66BB-A38F-1D5533AAA2A8}"/>
              </a:ext>
            </a:extLst>
          </p:cNvPr>
          <p:cNvSpPr txBox="1"/>
          <p:nvPr/>
        </p:nvSpPr>
        <p:spPr>
          <a:xfrm>
            <a:off x="1518876" y="4707785"/>
            <a:ext cx="985719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/>
              <a:t>interwałowy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A0112163-A363-DB86-1385-D10B1B9A45ED}"/>
              </a:ext>
            </a:extLst>
          </p:cNvPr>
          <p:cNvSpPr txBox="1"/>
          <p:nvPr/>
        </p:nvSpPr>
        <p:spPr>
          <a:xfrm>
            <a:off x="3076285" y="4714476"/>
            <a:ext cx="1047709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200" dirty="0"/>
              <a:t>stosunkowy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A6526D49-E0E1-5896-4EC1-749B44429640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 flipH="1">
            <a:off x="2812486" y="626931"/>
            <a:ext cx="3995515" cy="45609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27F15876-9E28-CEEC-120A-8ED61E479346}"/>
              </a:ext>
            </a:extLst>
          </p:cNvPr>
          <p:cNvCxnSpPr>
            <a:cxnSpLocks/>
            <a:stCxn id="22" idx="2"/>
            <a:endCxn id="85" idx="0"/>
          </p:cNvCxnSpPr>
          <p:nvPr/>
        </p:nvCxnSpPr>
        <p:spPr>
          <a:xfrm flipH="1">
            <a:off x="1549283" y="2505575"/>
            <a:ext cx="151595" cy="54575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DD511717-0DC6-AEAB-9CE6-5B1CE2FE262C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>
            <a:off x="6808001" y="626931"/>
            <a:ext cx="0" cy="45839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DD674542-B35A-0F7E-E338-7674ECD5CEE5}"/>
              </a:ext>
            </a:extLst>
          </p:cNvPr>
          <p:cNvCxnSpPr>
            <a:cxnSpLocks/>
            <a:stCxn id="3" idx="2"/>
            <a:endCxn id="7" idx="0"/>
          </p:cNvCxnSpPr>
          <p:nvPr/>
        </p:nvCxnSpPr>
        <p:spPr>
          <a:xfrm>
            <a:off x="6808001" y="626931"/>
            <a:ext cx="3303981" cy="48849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8747AF27-153F-F767-86F2-B65997099326}"/>
              </a:ext>
            </a:extLst>
          </p:cNvPr>
          <p:cNvCxnSpPr>
            <a:cxnSpLocks/>
            <a:stCxn id="4" idx="2"/>
            <a:endCxn id="22" idx="0"/>
          </p:cNvCxnSpPr>
          <p:nvPr/>
        </p:nvCxnSpPr>
        <p:spPr>
          <a:xfrm flipH="1">
            <a:off x="1700878" y="1360024"/>
            <a:ext cx="1111608" cy="49922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32A2447F-EC15-B4C9-92A4-6947180C8FC0}"/>
              </a:ext>
            </a:extLst>
          </p:cNvPr>
          <p:cNvCxnSpPr>
            <a:cxnSpLocks/>
            <a:stCxn id="7" idx="2"/>
            <a:endCxn id="54" idx="0"/>
          </p:cNvCxnSpPr>
          <p:nvPr/>
        </p:nvCxnSpPr>
        <p:spPr>
          <a:xfrm flipH="1">
            <a:off x="9395130" y="1392429"/>
            <a:ext cx="716852" cy="41279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ze strzałką 28">
            <a:extLst>
              <a:ext uri="{FF2B5EF4-FFF2-40B4-BE49-F238E27FC236}">
                <a16:creationId xmlns:a16="http://schemas.microsoft.com/office/drawing/2014/main" id="{7757A624-18B4-6301-47ED-5E2ADCC6BB00}"/>
              </a:ext>
            </a:extLst>
          </p:cNvPr>
          <p:cNvCxnSpPr>
            <a:cxnSpLocks/>
            <a:stCxn id="22" idx="2"/>
            <a:endCxn id="86" idx="0"/>
          </p:cNvCxnSpPr>
          <p:nvPr/>
        </p:nvCxnSpPr>
        <p:spPr>
          <a:xfrm>
            <a:off x="1700878" y="2505575"/>
            <a:ext cx="742007" cy="543535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B89AE802-6C7B-6665-6FD9-EF67CEF9569A}"/>
              </a:ext>
            </a:extLst>
          </p:cNvPr>
          <p:cNvCxnSpPr>
            <a:cxnSpLocks/>
            <a:stCxn id="54" idx="2"/>
            <a:endCxn id="8" idx="0"/>
          </p:cNvCxnSpPr>
          <p:nvPr/>
        </p:nvCxnSpPr>
        <p:spPr>
          <a:xfrm flipH="1">
            <a:off x="9389455" y="2451550"/>
            <a:ext cx="5675" cy="1616083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3EFCD86E-8E86-7D9E-4482-B9A478C20258}"/>
              </a:ext>
            </a:extLst>
          </p:cNvPr>
          <p:cNvCxnSpPr>
            <a:cxnSpLocks/>
            <a:endCxn id="87" idx="0"/>
          </p:cNvCxnSpPr>
          <p:nvPr/>
        </p:nvCxnSpPr>
        <p:spPr>
          <a:xfrm>
            <a:off x="1709793" y="2514882"/>
            <a:ext cx="1658135" cy="53422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9AE263CA-CB5B-4BCC-9D04-55F69063FFF5}"/>
              </a:ext>
            </a:extLst>
          </p:cNvPr>
          <p:cNvSpPr txBox="1"/>
          <p:nvPr/>
        </p:nvSpPr>
        <p:spPr>
          <a:xfrm>
            <a:off x="319931" y="451390"/>
            <a:ext cx="766557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7030A0"/>
                </a:solidFill>
              </a:rPr>
              <a:t>Zmienna</a:t>
            </a: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6904A754-E48A-C0C1-48F0-7ADAA5E31BCC}"/>
              </a:ext>
            </a:extLst>
          </p:cNvPr>
          <p:cNvSpPr txBox="1"/>
          <p:nvPr/>
        </p:nvSpPr>
        <p:spPr>
          <a:xfrm>
            <a:off x="210069" y="999190"/>
            <a:ext cx="92792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7030A0"/>
                </a:solidFill>
              </a:rPr>
              <a:t>Wskaźniki 1 poziomu</a:t>
            </a: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00A1E105-F3C8-6DC0-83E2-2520374E638B}"/>
              </a:ext>
            </a:extLst>
          </p:cNvPr>
          <p:cNvSpPr txBox="1"/>
          <p:nvPr/>
        </p:nvSpPr>
        <p:spPr>
          <a:xfrm>
            <a:off x="210069" y="4067633"/>
            <a:ext cx="1009956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7030A0"/>
                </a:solidFill>
              </a:rPr>
              <a:t>Typ wartości</a:t>
            </a: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671D78F7-47FE-130B-E203-991223C51A22}"/>
              </a:ext>
            </a:extLst>
          </p:cNvPr>
          <p:cNvSpPr txBox="1"/>
          <p:nvPr/>
        </p:nvSpPr>
        <p:spPr>
          <a:xfrm>
            <a:off x="210069" y="4714476"/>
            <a:ext cx="1105431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7030A0"/>
                </a:solidFill>
              </a:rPr>
              <a:t>Typ pomiarów</a:t>
            </a:r>
          </a:p>
        </p:txBody>
      </p:sp>
      <p:cxnSp>
        <p:nvCxnSpPr>
          <p:cNvPr id="47" name="Łącznik prosty 46">
            <a:extLst>
              <a:ext uri="{FF2B5EF4-FFF2-40B4-BE49-F238E27FC236}">
                <a16:creationId xmlns:a16="http://schemas.microsoft.com/office/drawing/2014/main" id="{76A2BCD0-ADCD-2799-9265-992265DF122C}"/>
              </a:ext>
            </a:extLst>
          </p:cNvPr>
          <p:cNvCxnSpPr>
            <a:cxnSpLocks/>
          </p:cNvCxnSpPr>
          <p:nvPr/>
        </p:nvCxnSpPr>
        <p:spPr>
          <a:xfrm>
            <a:off x="350708" y="905443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47">
            <a:extLst>
              <a:ext uri="{FF2B5EF4-FFF2-40B4-BE49-F238E27FC236}">
                <a16:creationId xmlns:a16="http://schemas.microsoft.com/office/drawing/2014/main" id="{75133E83-14F6-377B-4F17-E554B8E6EFE5}"/>
              </a:ext>
            </a:extLst>
          </p:cNvPr>
          <p:cNvCxnSpPr>
            <a:cxnSpLocks/>
          </p:cNvCxnSpPr>
          <p:nvPr/>
        </p:nvCxnSpPr>
        <p:spPr>
          <a:xfrm>
            <a:off x="210069" y="1566952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48">
            <a:extLst>
              <a:ext uri="{FF2B5EF4-FFF2-40B4-BE49-F238E27FC236}">
                <a16:creationId xmlns:a16="http://schemas.microsoft.com/office/drawing/2014/main" id="{AB263BE5-1E20-509C-D90F-4E600266D32F}"/>
              </a:ext>
            </a:extLst>
          </p:cNvPr>
          <p:cNvCxnSpPr>
            <a:cxnSpLocks/>
          </p:cNvCxnSpPr>
          <p:nvPr/>
        </p:nvCxnSpPr>
        <p:spPr>
          <a:xfrm>
            <a:off x="228922" y="3835713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>
            <a:extLst>
              <a:ext uri="{FF2B5EF4-FFF2-40B4-BE49-F238E27FC236}">
                <a16:creationId xmlns:a16="http://schemas.microsoft.com/office/drawing/2014/main" id="{961AEE01-A22E-4287-86F1-8BC5C35D2886}"/>
              </a:ext>
            </a:extLst>
          </p:cNvPr>
          <p:cNvCxnSpPr>
            <a:cxnSpLocks/>
          </p:cNvCxnSpPr>
          <p:nvPr/>
        </p:nvCxnSpPr>
        <p:spPr>
          <a:xfrm>
            <a:off x="285615" y="4577618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>
            <a:extLst>
              <a:ext uri="{FF2B5EF4-FFF2-40B4-BE49-F238E27FC236}">
                <a16:creationId xmlns:a16="http://schemas.microsoft.com/office/drawing/2014/main" id="{2C7FB482-4589-A3A0-4BD0-FF987BAB2DF6}"/>
              </a:ext>
            </a:extLst>
          </p:cNvPr>
          <p:cNvCxnSpPr>
            <a:cxnSpLocks/>
          </p:cNvCxnSpPr>
          <p:nvPr/>
        </p:nvCxnSpPr>
        <p:spPr>
          <a:xfrm>
            <a:off x="315934" y="5134642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pole tekstowe 59">
            <a:extLst>
              <a:ext uri="{FF2B5EF4-FFF2-40B4-BE49-F238E27FC236}">
                <a16:creationId xmlns:a16="http://schemas.microsoft.com/office/drawing/2014/main" id="{5F249F53-9A40-6287-0F50-AC1F4BA763F3}"/>
              </a:ext>
            </a:extLst>
          </p:cNvPr>
          <p:cNvSpPr txBox="1"/>
          <p:nvPr/>
        </p:nvSpPr>
        <p:spPr>
          <a:xfrm>
            <a:off x="244318" y="5469756"/>
            <a:ext cx="808939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7030A0"/>
                </a:solidFill>
              </a:rPr>
              <a:t>Przykłady</a:t>
            </a:r>
          </a:p>
          <a:p>
            <a:r>
              <a:rPr lang="pl-PL" sz="1200" dirty="0">
                <a:solidFill>
                  <a:srgbClr val="7030A0"/>
                </a:solidFill>
              </a:rPr>
              <a:t>wartości</a:t>
            </a:r>
          </a:p>
        </p:txBody>
      </p:sp>
      <p:sp>
        <p:nvSpPr>
          <p:cNvPr id="61" name="pole tekstowe 60">
            <a:extLst>
              <a:ext uri="{FF2B5EF4-FFF2-40B4-BE49-F238E27FC236}">
                <a16:creationId xmlns:a16="http://schemas.microsoft.com/office/drawing/2014/main" id="{EACEA037-CA2F-41BE-190F-2B7B5F8B54EF}"/>
              </a:ext>
            </a:extLst>
          </p:cNvPr>
          <p:cNvSpPr txBox="1"/>
          <p:nvPr/>
        </p:nvSpPr>
        <p:spPr>
          <a:xfrm>
            <a:off x="1675391" y="5230433"/>
            <a:ext cx="707245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92D050"/>
                </a:solidFill>
              </a:rPr>
              <a:t>Ocena:</a:t>
            </a:r>
          </a:p>
          <a:p>
            <a:pPr marL="393700" indent="-182563">
              <a:buFontTx/>
              <a:buChar char="-"/>
            </a:pPr>
            <a:r>
              <a:rPr lang="pl-PL" sz="1200" dirty="0">
                <a:solidFill>
                  <a:srgbClr val="92D050"/>
                </a:solidFill>
              </a:rPr>
              <a:t>2,</a:t>
            </a:r>
          </a:p>
          <a:p>
            <a:pPr marL="393700" indent="-182563">
              <a:buFontTx/>
              <a:buChar char="-"/>
            </a:pPr>
            <a:r>
              <a:rPr lang="pl-PL" sz="1200" dirty="0">
                <a:solidFill>
                  <a:srgbClr val="92D050"/>
                </a:solidFill>
              </a:rPr>
              <a:t>3,</a:t>
            </a:r>
          </a:p>
          <a:p>
            <a:pPr marL="393700" indent="-182563">
              <a:buFontTx/>
              <a:buChar char="-"/>
            </a:pPr>
            <a:r>
              <a:rPr lang="pl-PL" sz="1200" dirty="0">
                <a:solidFill>
                  <a:srgbClr val="92D050"/>
                </a:solidFill>
              </a:rPr>
              <a:t>4,</a:t>
            </a:r>
          </a:p>
          <a:p>
            <a:pPr marL="393700" indent="-182563">
              <a:buFontTx/>
              <a:buChar char="-"/>
            </a:pPr>
            <a:r>
              <a:rPr lang="pl-PL" sz="1200" dirty="0">
                <a:solidFill>
                  <a:srgbClr val="92D050"/>
                </a:solidFill>
              </a:rPr>
              <a:t>5.</a:t>
            </a:r>
          </a:p>
        </p:txBody>
      </p:sp>
      <p:sp>
        <p:nvSpPr>
          <p:cNvPr id="62" name="pole tekstowe 61">
            <a:extLst>
              <a:ext uri="{FF2B5EF4-FFF2-40B4-BE49-F238E27FC236}">
                <a16:creationId xmlns:a16="http://schemas.microsoft.com/office/drawing/2014/main" id="{DB2D05E2-1565-3168-5E63-368BEE5081A8}"/>
              </a:ext>
            </a:extLst>
          </p:cNvPr>
          <p:cNvSpPr txBox="1"/>
          <p:nvPr/>
        </p:nvSpPr>
        <p:spPr>
          <a:xfrm>
            <a:off x="2875976" y="5240092"/>
            <a:ext cx="1481239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92D050"/>
                </a:solidFill>
              </a:rPr>
              <a:t>Liczba poprawnie </a:t>
            </a:r>
          </a:p>
          <a:p>
            <a:r>
              <a:rPr lang="pl-PL" sz="1200" dirty="0">
                <a:solidFill>
                  <a:srgbClr val="92D050"/>
                </a:solidFill>
              </a:rPr>
              <a:t>wykonanych zadań:</a:t>
            </a:r>
          </a:p>
          <a:p>
            <a:pPr marL="612775" indent="-171450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92D050"/>
                </a:solidFill>
              </a:rPr>
              <a:t>0,</a:t>
            </a:r>
          </a:p>
          <a:p>
            <a:pPr marL="612775" indent="-171450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92D050"/>
                </a:solidFill>
              </a:rPr>
              <a:t>1,</a:t>
            </a:r>
          </a:p>
          <a:p>
            <a:pPr marL="612775" indent="-171450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92D050"/>
                </a:solidFill>
              </a:rPr>
              <a:t>…..</a:t>
            </a:r>
          </a:p>
          <a:p>
            <a:pPr marL="612775" indent="-171450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92D050"/>
                </a:solidFill>
              </a:rPr>
              <a:t>n.</a:t>
            </a:r>
          </a:p>
        </p:txBody>
      </p:sp>
      <p:cxnSp>
        <p:nvCxnSpPr>
          <p:cNvPr id="63" name="Łącznik prosty ze strzałką 62">
            <a:extLst>
              <a:ext uri="{FF2B5EF4-FFF2-40B4-BE49-F238E27FC236}">
                <a16:creationId xmlns:a16="http://schemas.microsoft.com/office/drawing/2014/main" id="{364D29A2-4D39-8550-21D0-3D091D52FC33}"/>
              </a:ext>
            </a:extLst>
          </p:cNvPr>
          <p:cNvCxnSpPr>
            <a:cxnSpLocks/>
            <a:stCxn id="85" idx="2"/>
          </p:cNvCxnSpPr>
          <p:nvPr/>
        </p:nvCxnSpPr>
        <p:spPr>
          <a:xfrm>
            <a:off x="1549283" y="3697664"/>
            <a:ext cx="296954" cy="37647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ze strzałką 67">
            <a:extLst>
              <a:ext uri="{FF2B5EF4-FFF2-40B4-BE49-F238E27FC236}">
                <a16:creationId xmlns:a16="http://schemas.microsoft.com/office/drawing/2014/main" id="{2E63B1DE-6BCB-C95D-9297-00E3125CEBB8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2011736" y="4370001"/>
            <a:ext cx="0" cy="33778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>
            <a:extLst>
              <a:ext uri="{FF2B5EF4-FFF2-40B4-BE49-F238E27FC236}">
                <a16:creationId xmlns:a16="http://schemas.microsoft.com/office/drawing/2014/main" id="{E3CB2372-901D-A003-C612-7F08A94E4010}"/>
              </a:ext>
            </a:extLst>
          </p:cNvPr>
          <p:cNvCxnSpPr>
            <a:cxnSpLocks/>
            <a:stCxn id="8" idx="2"/>
            <a:endCxn id="131" idx="0"/>
          </p:cNvCxnSpPr>
          <p:nvPr/>
        </p:nvCxnSpPr>
        <p:spPr>
          <a:xfrm>
            <a:off x="9389455" y="4344632"/>
            <a:ext cx="0" cy="36984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ACBE3032-C36E-ABF1-90BF-DB4C567C7226}"/>
              </a:ext>
            </a:extLst>
          </p:cNvPr>
          <p:cNvSpPr txBox="1"/>
          <p:nvPr/>
        </p:nvSpPr>
        <p:spPr>
          <a:xfrm>
            <a:off x="1183509" y="1859244"/>
            <a:ext cx="103473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92D050"/>
                </a:solidFill>
              </a:rPr>
              <a:t>Rozumienie podstaw TSI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Zz</a:t>
            </a:r>
            <a:r>
              <a:rPr lang="pl-PL" sz="1200" baseline="-25000" dirty="0">
                <a:solidFill>
                  <a:srgbClr val="92D050"/>
                </a:solidFill>
              </a:rPr>
              <a:t>11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C292C532-E51B-9E55-FF9F-3F5D280461C5}"/>
              </a:ext>
            </a:extLst>
          </p:cNvPr>
          <p:cNvSpPr txBox="1"/>
          <p:nvPr/>
        </p:nvSpPr>
        <p:spPr>
          <a:xfrm>
            <a:off x="2278584" y="1850837"/>
            <a:ext cx="109467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92D050"/>
                </a:solidFill>
              </a:rPr>
              <a:t>Zdolności 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głównych 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aplikacji z</a:t>
            </a:r>
            <a:r>
              <a:rPr lang="pl-PL" sz="1200" baseline="-25000" dirty="0">
                <a:solidFill>
                  <a:srgbClr val="92D050"/>
                </a:solidFill>
              </a:rPr>
              <a:t>12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03E0616E-45BC-13D2-FCDF-7E7FC5A97441}"/>
              </a:ext>
            </a:extLst>
          </p:cNvPr>
          <p:cNvSpPr txBox="1"/>
          <p:nvPr/>
        </p:nvSpPr>
        <p:spPr>
          <a:xfrm>
            <a:off x="3446589" y="1842361"/>
            <a:ext cx="142602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92D050"/>
                </a:solidFill>
              </a:rPr>
              <a:t>Sposoby TSI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 wspierać 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Kreatywność Zz</a:t>
            </a:r>
            <a:r>
              <a:rPr lang="pl-PL" sz="1200" baseline="-25000" dirty="0">
                <a:solidFill>
                  <a:srgbClr val="92D050"/>
                </a:solidFill>
              </a:rPr>
              <a:t>13</a:t>
            </a:r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AB8DBC0E-703F-EA7A-11D1-85CC64A14218}"/>
              </a:ext>
            </a:extLst>
          </p:cNvPr>
          <p:cNvSpPr txBox="1"/>
          <p:nvPr/>
        </p:nvSpPr>
        <p:spPr>
          <a:xfrm>
            <a:off x="93112" y="6513737"/>
            <a:ext cx="609600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pl-PL" sz="1000" dirty="0"/>
              <a:t>TSI - Technologii Społeczeństwa Informacyjnego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09704D0E-09BA-B2B7-1AE5-4AFEBDCACDEA}"/>
              </a:ext>
            </a:extLst>
          </p:cNvPr>
          <p:cNvSpPr txBox="1"/>
          <p:nvPr/>
        </p:nvSpPr>
        <p:spPr>
          <a:xfrm>
            <a:off x="5045814" y="1826831"/>
            <a:ext cx="109160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B0F0"/>
                </a:solidFill>
              </a:rPr>
              <a:t>Poszukiwania informacji</a:t>
            </a:r>
          </a:p>
          <a:p>
            <a:pPr algn="ctr"/>
            <a:r>
              <a:rPr lang="pl-PL" sz="1200" dirty="0">
                <a:solidFill>
                  <a:srgbClr val="00B0F0"/>
                </a:solidFill>
              </a:rPr>
              <a:t> Zz</a:t>
            </a:r>
            <a:r>
              <a:rPr lang="pl-PL" sz="1200" baseline="-25000" dirty="0">
                <a:solidFill>
                  <a:srgbClr val="00B0F0"/>
                </a:solidFill>
              </a:rPr>
              <a:t>21</a:t>
            </a: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73B8224C-1F3B-5E18-DC3B-767A73640F85}"/>
              </a:ext>
            </a:extLst>
          </p:cNvPr>
          <p:cNvSpPr txBox="1"/>
          <p:nvPr/>
        </p:nvSpPr>
        <p:spPr>
          <a:xfrm>
            <a:off x="6262199" y="1822182"/>
            <a:ext cx="109160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B0F0"/>
                </a:solidFill>
              </a:rPr>
              <a:t>Gromadzenia informacji</a:t>
            </a:r>
          </a:p>
          <a:p>
            <a:pPr algn="ctr"/>
            <a:r>
              <a:rPr lang="pl-PL" sz="1200" dirty="0">
                <a:solidFill>
                  <a:srgbClr val="00B0F0"/>
                </a:solidFill>
              </a:rPr>
              <a:t>Zz</a:t>
            </a:r>
            <a:r>
              <a:rPr lang="pl-PL" sz="1200" baseline="-25000" dirty="0">
                <a:solidFill>
                  <a:srgbClr val="00B0F0"/>
                </a:solidFill>
              </a:rPr>
              <a:t>21</a:t>
            </a: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E345FFAC-997E-1A20-7EFD-EFEB912889C9}"/>
              </a:ext>
            </a:extLst>
          </p:cNvPr>
          <p:cNvSpPr txBox="1"/>
          <p:nvPr/>
        </p:nvSpPr>
        <p:spPr>
          <a:xfrm>
            <a:off x="7423845" y="1805171"/>
            <a:ext cx="116347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B0F0"/>
                </a:solidFill>
              </a:rPr>
              <a:t>Przetworzenia informacji</a:t>
            </a:r>
          </a:p>
          <a:p>
            <a:pPr algn="ctr"/>
            <a:r>
              <a:rPr lang="pl-PL" sz="1200" dirty="0">
                <a:solidFill>
                  <a:srgbClr val="00B0F0"/>
                </a:solidFill>
              </a:rPr>
              <a:t>Zz</a:t>
            </a:r>
            <a:r>
              <a:rPr lang="pl-PL" sz="1200" baseline="-25000" dirty="0">
                <a:solidFill>
                  <a:srgbClr val="00B0F0"/>
                </a:solidFill>
              </a:rPr>
              <a:t>21</a:t>
            </a:r>
          </a:p>
        </p:txBody>
      </p: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5536BA43-D8AA-7E86-4C2A-7B6CC5C42EEA}"/>
              </a:ext>
            </a:extLst>
          </p:cNvPr>
          <p:cNvSpPr txBox="1"/>
          <p:nvPr/>
        </p:nvSpPr>
        <p:spPr>
          <a:xfrm>
            <a:off x="10361388" y="1764897"/>
            <a:ext cx="149455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FF6699"/>
                </a:solidFill>
              </a:rPr>
              <a:t>Postawy krytyczne </a:t>
            </a:r>
          </a:p>
          <a:p>
            <a:pPr algn="ctr"/>
            <a:r>
              <a:rPr lang="pl-PL" sz="1200" dirty="0">
                <a:solidFill>
                  <a:srgbClr val="FF6699"/>
                </a:solidFill>
              </a:rPr>
              <a:t>do informacji </a:t>
            </a:r>
          </a:p>
          <a:p>
            <a:pPr algn="ctr"/>
            <a:r>
              <a:rPr lang="pl-PL" sz="1200" dirty="0">
                <a:solidFill>
                  <a:srgbClr val="FF6699"/>
                </a:solidFill>
              </a:rPr>
              <a:t>Zz</a:t>
            </a:r>
            <a:r>
              <a:rPr lang="pl-PL" sz="1200" baseline="-25000" dirty="0">
                <a:solidFill>
                  <a:srgbClr val="FF6699"/>
                </a:solidFill>
              </a:rPr>
              <a:t>31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99994287-9ED0-7E33-3A4B-F7B5DC90A826}"/>
              </a:ext>
            </a:extLst>
          </p:cNvPr>
          <p:cNvSpPr txBox="1"/>
          <p:nvPr/>
        </p:nvSpPr>
        <p:spPr>
          <a:xfrm>
            <a:off x="8678277" y="1805219"/>
            <a:ext cx="143370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noProof="0" dirty="0">
                <a:solidFill>
                  <a:srgbClr val="FF6699"/>
                </a:solidFill>
              </a:rPr>
              <a:t>Odpowiedzialność socjalna</a:t>
            </a:r>
          </a:p>
          <a:p>
            <a:pPr algn="ctr"/>
            <a:r>
              <a:rPr lang="pl-PL" sz="1200" dirty="0">
                <a:solidFill>
                  <a:srgbClr val="FF6699"/>
                </a:solidFill>
              </a:rPr>
              <a:t>Zz</a:t>
            </a:r>
            <a:r>
              <a:rPr lang="pl-PL" sz="1200" baseline="-25000" dirty="0">
                <a:solidFill>
                  <a:srgbClr val="FF6699"/>
                </a:solidFill>
              </a:rPr>
              <a:t>32</a:t>
            </a:r>
          </a:p>
        </p:txBody>
      </p:sp>
      <p:sp>
        <p:nvSpPr>
          <p:cNvPr id="55" name="pole tekstowe 54">
            <a:extLst>
              <a:ext uri="{FF2B5EF4-FFF2-40B4-BE49-F238E27FC236}">
                <a16:creationId xmlns:a16="http://schemas.microsoft.com/office/drawing/2014/main" id="{98F48D57-A86A-CD73-A6B9-190CA7298096}"/>
              </a:ext>
            </a:extLst>
          </p:cNvPr>
          <p:cNvSpPr txBox="1"/>
          <p:nvPr/>
        </p:nvSpPr>
        <p:spPr>
          <a:xfrm>
            <a:off x="210069" y="1945200"/>
            <a:ext cx="92792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7030A0"/>
                </a:solidFill>
              </a:rPr>
              <a:t>Wskaźniki 2 poziomu</a:t>
            </a:r>
          </a:p>
        </p:txBody>
      </p:sp>
      <p:cxnSp>
        <p:nvCxnSpPr>
          <p:cNvPr id="57" name="Łącznik prosty ze strzałką 56">
            <a:extLst>
              <a:ext uri="{FF2B5EF4-FFF2-40B4-BE49-F238E27FC236}">
                <a16:creationId xmlns:a16="http://schemas.microsoft.com/office/drawing/2014/main" id="{8E09FF0E-76BB-5396-6DF7-1520B3DE5732}"/>
              </a:ext>
            </a:extLst>
          </p:cNvPr>
          <p:cNvCxnSpPr>
            <a:cxnSpLocks/>
            <a:stCxn id="4" idx="2"/>
            <a:endCxn id="24" idx="0"/>
          </p:cNvCxnSpPr>
          <p:nvPr/>
        </p:nvCxnSpPr>
        <p:spPr>
          <a:xfrm>
            <a:off x="2812486" y="1360024"/>
            <a:ext cx="13438" cy="490813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y ze strzałką 63">
            <a:extLst>
              <a:ext uri="{FF2B5EF4-FFF2-40B4-BE49-F238E27FC236}">
                <a16:creationId xmlns:a16="http://schemas.microsoft.com/office/drawing/2014/main" id="{0CEC4809-87A4-211E-2A3C-DD09E6D2352C}"/>
              </a:ext>
            </a:extLst>
          </p:cNvPr>
          <p:cNvCxnSpPr>
            <a:cxnSpLocks/>
            <a:stCxn id="4" idx="2"/>
            <a:endCxn id="26" idx="0"/>
          </p:cNvCxnSpPr>
          <p:nvPr/>
        </p:nvCxnSpPr>
        <p:spPr>
          <a:xfrm>
            <a:off x="2812486" y="1360024"/>
            <a:ext cx="1347114" cy="48233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>
            <a:extLst>
              <a:ext uri="{FF2B5EF4-FFF2-40B4-BE49-F238E27FC236}">
                <a16:creationId xmlns:a16="http://schemas.microsoft.com/office/drawing/2014/main" id="{F6D592ED-D4C6-CA1D-4445-016073361C0E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808001" y="1362321"/>
            <a:ext cx="1472046" cy="45986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ze strzałką 72">
            <a:extLst>
              <a:ext uri="{FF2B5EF4-FFF2-40B4-BE49-F238E27FC236}">
                <a16:creationId xmlns:a16="http://schemas.microsoft.com/office/drawing/2014/main" id="{4B7CE674-020D-3158-A8B7-7A12B9B8CE1A}"/>
              </a:ext>
            </a:extLst>
          </p:cNvPr>
          <p:cNvCxnSpPr>
            <a:cxnSpLocks/>
            <a:stCxn id="6" idx="2"/>
            <a:endCxn id="35" idx="0"/>
          </p:cNvCxnSpPr>
          <p:nvPr/>
        </p:nvCxnSpPr>
        <p:spPr>
          <a:xfrm flipH="1">
            <a:off x="5591616" y="1362321"/>
            <a:ext cx="1216385" cy="46451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ze strzałką 73">
            <a:extLst>
              <a:ext uri="{FF2B5EF4-FFF2-40B4-BE49-F238E27FC236}">
                <a16:creationId xmlns:a16="http://schemas.microsoft.com/office/drawing/2014/main" id="{B3751BDE-2C42-B3A3-5BE3-7CD1E4E83589}"/>
              </a:ext>
            </a:extLst>
          </p:cNvPr>
          <p:cNvCxnSpPr>
            <a:cxnSpLocks/>
            <a:stCxn id="6" idx="2"/>
            <a:endCxn id="36" idx="0"/>
          </p:cNvCxnSpPr>
          <p:nvPr/>
        </p:nvCxnSpPr>
        <p:spPr>
          <a:xfrm>
            <a:off x="6808001" y="1362321"/>
            <a:ext cx="0" cy="45986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Łącznik prosty ze strzałką 81">
            <a:extLst>
              <a:ext uri="{FF2B5EF4-FFF2-40B4-BE49-F238E27FC236}">
                <a16:creationId xmlns:a16="http://schemas.microsoft.com/office/drawing/2014/main" id="{A782BDC3-8CC5-35ED-990B-AEA6771D7812}"/>
              </a:ext>
            </a:extLst>
          </p:cNvPr>
          <p:cNvCxnSpPr>
            <a:cxnSpLocks/>
            <a:stCxn id="7" idx="2"/>
            <a:endCxn id="53" idx="0"/>
          </p:cNvCxnSpPr>
          <p:nvPr/>
        </p:nvCxnSpPr>
        <p:spPr>
          <a:xfrm>
            <a:off x="10111982" y="1392429"/>
            <a:ext cx="996681" cy="37246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Łącznik prosty 83">
            <a:extLst>
              <a:ext uri="{FF2B5EF4-FFF2-40B4-BE49-F238E27FC236}">
                <a16:creationId xmlns:a16="http://schemas.microsoft.com/office/drawing/2014/main" id="{C0D47A13-8EB6-128B-8E57-71691AAD35A9}"/>
              </a:ext>
            </a:extLst>
          </p:cNvPr>
          <p:cNvCxnSpPr>
            <a:cxnSpLocks/>
          </p:cNvCxnSpPr>
          <p:nvPr/>
        </p:nvCxnSpPr>
        <p:spPr>
          <a:xfrm>
            <a:off x="350709" y="2773378"/>
            <a:ext cx="11323781" cy="0"/>
          </a:xfrm>
          <a:prstGeom prst="line">
            <a:avLst/>
          </a:prstGeom>
          <a:ln w="9525">
            <a:solidFill>
              <a:schemeClr val="accent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pole tekstowe 84">
            <a:extLst>
              <a:ext uri="{FF2B5EF4-FFF2-40B4-BE49-F238E27FC236}">
                <a16:creationId xmlns:a16="http://schemas.microsoft.com/office/drawing/2014/main" id="{BACA51BE-1795-5C95-0E0B-B0E21227AE90}"/>
              </a:ext>
            </a:extLst>
          </p:cNvPr>
          <p:cNvSpPr txBox="1"/>
          <p:nvPr/>
        </p:nvSpPr>
        <p:spPr>
          <a:xfrm>
            <a:off x="1116982" y="3051333"/>
            <a:ext cx="86460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92D050"/>
                </a:solidFill>
              </a:rPr>
              <a:t>Jednostki informacji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Zz</a:t>
            </a:r>
            <a:r>
              <a:rPr lang="pl-PL" sz="1200" baseline="-25000" dirty="0">
                <a:solidFill>
                  <a:srgbClr val="92D050"/>
                </a:solidFill>
              </a:rPr>
              <a:t>111</a:t>
            </a:r>
          </a:p>
        </p:txBody>
      </p:sp>
      <p:sp>
        <p:nvSpPr>
          <p:cNvPr id="86" name="pole tekstowe 85">
            <a:extLst>
              <a:ext uri="{FF2B5EF4-FFF2-40B4-BE49-F238E27FC236}">
                <a16:creationId xmlns:a16="http://schemas.microsoft.com/office/drawing/2014/main" id="{81734C1D-55AB-9CF8-4D02-D12E4A3BD450}"/>
              </a:ext>
            </a:extLst>
          </p:cNvPr>
          <p:cNvSpPr txBox="1"/>
          <p:nvPr/>
        </p:nvSpPr>
        <p:spPr>
          <a:xfrm>
            <a:off x="2040175" y="3049110"/>
            <a:ext cx="80541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92D050"/>
                </a:solidFill>
              </a:rPr>
              <a:t>Systemy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liczb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Zz</a:t>
            </a:r>
            <a:r>
              <a:rPr lang="pl-PL" sz="1200" baseline="-25000" dirty="0">
                <a:solidFill>
                  <a:srgbClr val="92D050"/>
                </a:solidFill>
              </a:rPr>
              <a:t>112</a:t>
            </a:r>
          </a:p>
        </p:txBody>
      </p:sp>
      <p:sp>
        <p:nvSpPr>
          <p:cNvPr id="87" name="pole tekstowe 86">
            <a:extLst>
              <a:ext uri="{FF2B5EF4-FFF2-40B4-BE49-F238E27FC236}">
                <a16:creationId xmlns:a16="http://schemas.microsoft.com/office/drawing/2014/main" id="{7686CD4E-FC8C-C230-A19C-638C1E73F23B}"/>
              </a:ext>
            </a:extLst>
          </p:cNvPr>
          <p:cNvSpPr txBox="1"/>
          <p:nvPr/>
        </p:nvSpPr>
        <p:spPr>
          <a:xfrm>
            <a:off x="2924075" y="3049110"/>
            <a:ext cx="88770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92D050"/>
                </a:solidFill>
              </a:rPr>
              <a:t>Podstawy logiczne</a:t>
            </a:r>
          </a:p>
          <a:p>
            <a:pPr algn="ctr"/>
            <a:r>
              <a:rPr lang="pl-PL" sz="1200" dirty="0">
                <a:solidFill>
                  <a:srgbClr val="92D050"/>
                </a:solidFill>
              </a:rPr>
              <a:t>Zz</a:t>
            </a:r>
            <a:r>
              <a:rPr lang="pl-PL" sz="1200" baseline="-25000" dirty="0">
                <a:solidFill>
                  <a:srgbClr val="92D050"/>
                </a:solidFill>
              </a:rPr>
              <a:t>111</a:t>
            </a:r>
          </a:p>
        </p:txBody>
      </p: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AF1A48AA-C6AC-FDAC-53B1-EA04A4D4B399}"/>
              </a:ext>
            </a:extLst>
          </p:cNvPr>
          <p:cNvSpPr txBox="1"/>
          <p:nvPr/>
        </p:nvSpPr>
        <p:spPr>
          <a:xfrm>
            <a:off x="210069" y="3108493"/>
            <a:ext cx="92792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7030A0"/>
                </a:solidFill>
              </a:rPr>
              <a:t>Wskaźniki 3 poziomu</a:t>
            </a:r>
          </a:p>
        </p:txBody>
      </p:sp>
      <p:sp>
        <p:nvSpPr>
          <p:cNvPr id="130" name="pole tekstowe 129">
            <a:extLst>
              <a:ext uri="{FF2B5EF4-FFF2-40B4-BE49-F238E27FC236}">
                <a16:creationId xmlns:a16="http://schemas.microsoft.com/office/drawing/2014/main" id="{9B6DE934-3F82-28AC-3872-23AF4F155C59}"/>
              </a:ext>
            </a:extLst>
          </p:cNvPr>
          <p:cNvSpPr txBox="1"/>
          <p:nvPr/>
        </p:nvSpPr>
        <p:spPr>
          <a:xfrm>
            <a:off x="8690673" y="5483689"/>
            <a:ext cx="140891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>
                <a:solidFill>
                  <a:srgbClr val="FF6699"/>
                </a:solidFill>
              </a:rPr>
              <a:t>Czynnik G </a:t>
            </a:r>
          </a:p>
          <a:p>
            <a:r>
              <a:rPr lang="pl-PL" sz="1200" dirty="0">
                <a:solidFill>
                  <a:srgbClr val="FF6699"/>
                </a:solidFill>
              </a:rPr>
              <a:t>kwestionariusza</a:t>
            </a:r>
          </a:p>
          <a:p>
            <a:r>
              <a:rPr lang="pl-PL" sz="1200" dirty="0">
                <a:solidFill>
                  <a:srgbClr val="FF6699"/>
                </a:solidFill>
              </a:rPr>
              <a:t>R. </a:t>
            </a:r>
            <a:r>
              <a:rPr lang="pl-PL" sz="1200" dirty="0" err="1">
                <a:solidFill>
                  <a:srgbClr val="FF6699"/>
                </a:solidFill>
              </a:rPr>
              <a:t>Cattela</a:t>
            </a:r>
            <a:r>
              <a:rPr lang="pl-PL" sz="1200" dirty="0">
                <a:solidFill>
                  <a:srgbClr val="FF6699"/>
                </a:solidFill>
              </a:rPr>
              <a:t>:</a:t>
            </a:r>
          </a:p>
          <a:p>
            <a:r>
              <a:rPr lang="pl-PL" sz="1200" dirty="0">
                <a:solidFill>
                  <a:srgbClr val="FF6699"/>
                </a:solidFill>
              </a:rPr>
              <a:t>G- 0-3 –”niski”,</a:t>
            </a:r>
          </a:p>
          <a:p>
            <a:r>
              <a:rPr lang="pl-PL" sz="1200" dirty="0">
                <a:solidFill>
                  <a:srgbClr val="FF6699"/>
                </a:solidFill>
              </a:rPr>
              <a:t>G+ 8-10 – „wysoki”</a:t>
            </a:r>
          </a:p>
        </p:txBody>
      </p:sp>
      <p:sp>
        <p:nvSpPr>
          <p:cNvPr id="131" name="pole tekstowe 130">
            <a:extLst>
              <a:ext uri="{FF2B5EF4-FFF2-40B4-BE49-F238E27FC236}">
                <a16:creationId xmlns:a16="http://schemas.microsoft.com/office/drawing/2014/main" id="{5D22C374-004E-DE8C-0A17-CEEEDA4024D6}"/>
              </a:ext>
            </a:extLst>
          </p:cNvPr>
          <p:cNvSpPr txBox="1"/>
          <p:nvPr/>
        </p:nvSpPr>
        <p:spPr>
          <a:xfrm>
            <a:off x="8901789" y="4714476"/>
            <a:ext cx="975332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/>
              <a:t>porządkowy</a:t>
            </a:r>
          </a:p>
        </p:txBody>
      </p:sp>
      <p:cxnSp>
        <p:nvCxnSpPr>
          <p:cNvPr id="134" name="Łącznik prosty ze strzałką 133">
            <a:extLst>
              <a:ext uri="{FF2B5EF4-FFF2-40B4-BE49-F238E27FC236}">
                <a16:creationId xmlns:a16="http://schemas.microsoft.com/office/drawing/2014/main" id="{01E8F280-EFFE-304C-ACA5-4ADCCC4C2275}"/>
              </a:ext>
            </a:extLst>
          </p:cNvPr>
          <p:cNvCxnSpPr>
            <a:cxnSpLocks/>
            <a:stCxn id="131" idx="2"/>
            <a:endCxn id="130" idx="0"/>
          </p:cNvCxnSpPr>
          <p:nvPr/>
        </p:nvCxnSpPr>
        <p:spPr>
          <a:xfrm>
            <a:off x="9389455" y="4991475"/>
            <a:ext cx="5674" cy="49221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Łącznik prosty ze strzałką 143">
            <a:extLst>
              <a:ext uri="{FF2B5EF4-FFF2-40B4-BE49-F238E27FC236}">
                <a16:creationId xmlns:a16="http://schemas.microsoft.com/office/drawing/2014/main" id="{39561B9D-C926-960D-2FBE-DBA0462ADE34}"/>
              </a:ext>
            </a:extLst>
          </p:cNvPr>
          <p:cNvCxnSpPr>
            <a:cxnSpLocks/>
            <a:stCxn id="87" idx="2"/>
          </p:cNvCxnSpPr>
          <p:nvPr/>
        </p:nvCxnSpPr>
        <p:spPr>
          <a:xfrm flipH="1">
            <a:off x="3367927" y="3695441"/>
            <a:ext cx="1" cy="34899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Łącznik prosty ze strzałką 144">
            <a:extLst>
              <a:ext uri="{FF2B5EF4-FFF2-40B4-BE49-F238E27FC236}">
                <a16:creationId xmlns:a16="http://schemas.microsoft.com/office/drawing/2014/main" id="{1329E46E-AC4C-AABF-B825-E67455BB009C}"/>
              </a:ext>
            </a:extLst>
          </p:cNvPr>
          <p:cNvCxnSpPr>
            <a:cxnSpLocks/>
            <a:stCxn id="86" idx="2"/>
          </p:cNvCxnSpPr>
          <p:nvPr/>
        </p:nvCxnSpPr>
        <p:spPr>
          <a:xfrm>
            <a:off x="2442885" y="3695441"/>
            <a:ext cx="17859" cy="37870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Łącznik prosty ze strzałką 147">
            <a:extLst>
              <a:ext uri="{FF2B5EF4-FFF2-40B4-BE49-F238E27FC236}">
                <a16:creationId xmlns:a16="http://schemas.microsoft.com/office/drawing/2014/main" id="{25C7620A-2C24-F947-55FC-325A0955D3B6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3595004" y="4341772"/>
            <a:ext cx="5136" cy="37270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" name="pole tekstowe 152">
            <a:extLst>
              <a:ext uri="{FF2B5EF4-FFF2-40B4-BE49-F238E27FC236}">
                <a16:creationId xmlns:a16="http://schemas.microsoft.com/office/drawing/2014/main" id="{A0C3DB72-1F74-F4E1-3F22-99A8367D139B}"/>
              </a:ext>
            </a:extLst>
          </p:cNvPr>
          <p:cNvSpPr txBox="1"/>
          <p:nvPr/>
        </p:nvSpPr>
        <p:spPr>
          <a:xfrm>
            <a:off x="4997299" y="2898228"/>
            <a:ext cx="1188634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200" dirty="0">
                <a:solidFill>
                  <a:srgbClr val="00B0F0"/>
                </a:solidFill>
              </a:rPr>
              <a:t>Wyszukiwania informacji w Internecie</a:t>
            </a:r>
          </a:p>
          <a:p>
            <a:pPr algn="ctr"/>
            <a:r>
              <a:rPr lang="pl-PL" sz="1200" dirty="0">
                <a:solidFill>
                  <a:srgbClr val="00B0F0"/>
                </a:solidFill>
              </a:rPr>
              <a:t> Zz</a:t>
            </a:r>
            <a:r>
              <a:rPr lang="pl-PL" sz="1200" baseline="-25000" dirty="0">
                <a:solidFill>
                  <a:srgbClr val="00B0F0"/>
                </a:solidFill>
              </a:rPr>
              <a:t>21</a:t>
            </a:r>
          </a:p>
        </p:txBody>
      </p:sp>
      <p:sp>
        <p:nvSpPr>
          <p:cNvPr id="155" name="pole tekstowe 154">
            <a:extLst>
              <a:ext uri="{FF2B5EF4-FFF2-40B4-BE49-F238E27FC236}">
                <a16:creationId xmlns:a16="http://schemas.microsoft.com/office/drawing/2014/main" id="{9A844E10-2EC8-E5AB-9F35-10303E5F0D47}"/>
              </a:ext>
            </a:extLst>
          </p:cNvPr>
          <p:cNvSpPr txBox="1"/>
          <p:nvPr/>
        </p:nvSpPr>
        <p:spPr>
          <a:xfrm>
            <a:off x="4997299" y="5386880"/>
            <a:ext cx="118863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200" dirty="0">
                <a:solidFill>
                  <a:srgbClr val="00B0F0"/>
                </a:solidFill>
              </a:rPr>
              <a:t>Zdolny do wyszukiwania: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00B0F0"/>
                </a:solidFill>
              </a:rPr>
              <a:t>0- nie,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pl-PL" sz="1200" dirty="0">
                <a:solidFill>
                  <a:srgbClr val="00B0F0"/>
                </a:solidFill>
              </a:rPr>
              <a:t>1 – tak.</a:t>
            </a:r>
          </a:p>
        </p:txBody>
      </p:sp>
      <p:sp>
        <p:nvSpPr>
          <p:cNvPr id="156" name="pole tekstowe 155">
            <a:extLst>
              <a:ext uri="{FF2B5EF4-FFF2-40B4-BE49-F238E27FC236}">
                <a16:creationId xmlns:a16="http://schemas.microsoft.com/office/drawing/2014/main" id="{7FD216BD-0D27-47D0-B2A3-E59DB51A223D}"/>
              </a:ext>
            </a:extLst>
          </p:cNvPr>
          <p:cNvSpPr txBox="1"/>
          <p:nvPr/>
        </p:nvSpPr>
        <p:spPr>
          <a:xfrm>
            <a:off x="5128284" y="4067633"/>
            <a:ext cx="915315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/>
              <a:t>jakościowy</a:t>
            </a:r>
          </a:p>
        </p:txBody>
      </p:sp>
      <p:sp>
        <p:nvSpPr>
          <p:cNvPr id="157" name="pole tekstowe 156">
            <a:extLst>
              <a:ext uri="{FF2B5EF4-FFF2-40B4-BE49-F238E27FC236}">
                <a16:creationId xmlns:a16="http://schemas.microsoft.com/office/drawing/2014/main" id="{45444140-6A33-58EE-4E50-BAE16BCFBC28}"/>
              </a:ext>
            </a:extLst>
          </p:cNvPr>
          <p:cNvSpPr txBox="1"/>
          <p:nvPr/>
        </p:nvSpPr>
        <p:spPr>
          <a:xfrm>
            <a:off x="5143417" y="4714476"/>
            <a:ext cx="882806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pl-PL" sz="1200" dirty="0"/>
              <a:t>nominalny</a:t>
            </a:r>
          </a:p>
        </p:txBody>
      </p:sp>
      <p:cxnSp>
        <p:nvCxnSpPr>
          <p:cNvPr id="189" name="Łącznik prosty ze strzałką 188">
            <a:extLst>
              <a:ext uri="{FF2B5EF4-FFF2-40B4-BE49-F238E27FC236}">
                <a16:creationId xmlns:a16="http://schemas.microsoft.com/office/drawing/2014/main" id="{AB1620CB-A192-9DB2-AE00-F38CDFF5D8CE}"/>
              </a:ext>
            </a:extLst>
          </p:cNvPr>
          <p:cNvCxnSpPr>
            <a:cxnSpLocks/>
            <a:stCxn id="157" idx="2"/>
            <a:endCxn id="155" idx="0"/>
          </p:cNvCxnSpPr>
          <p:nvPr/>
        </p:nvCxnSpPr>
        <p:spPr>
          <a:xfrm>
            <a:off x="5584820" y="4991475"/>
            <a:ext cx="6796" cy="395405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Łącznik prosty ze strzałką 189">
            <a:extLst>
              <a:ext uri="{FF2B5EF4-FFF2-40B4-BE49-F238E27FC236}">
                <a16:creationId xmlns:a16="http://schemas.microsoft.com/office/drawing/2014/main" id="{3252FC20-58D0-FFEE-699D-1FC5D0ECFA7A}"/>
              </a:ext>
            </a:extLst>
          </p:cNvPr>
          <p:cNvCxnSpPr>
            <a:cxnSpLocks/>
          </p:cNvCxnSpPr>
          <p:nvPr/>
        </p:nvCxnSpPr>
        <p:spPr>
          <a:xfrm>
            <a:off x="5608190" y="4344632"/>
            <a:ext cx="0" cy="369844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Łącznik prosty ze strzałką 190">
            <a:extLst>
              <a:ext uri="{FF2B5EF4-FFF2-40B4-BE49-F238E27FC236}">
                <a16:creationId xmlns:a16="http://schemas.microsoft.com/office/drawing/2014/main" id="{E5C56A58-F327-F805-2DB6-13967716FBC3}"/>
              </a:ext>
            </a:extLst>
          </p:cNvPr>
          <p:cNvCxnSpPr>
            <a:cxnSpLocks/>
            <a:stCxn id="153" idx="2"/>
            <a:endCxn id="156" idx="0"/>
          </p:cNvCxnSpPr>
          <p:nvPr/>
        </p:nvCxnSpPr>
        <p:spPr>
          <a:xfrm flipH="1">
            <a:off x="5585942" y="3729225"/>
            <a:ext cx="5674" cy="33840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Łącznik prosty ze strzałką 191">
            <a:extLst>
              <a:ext uri="{FF2B5EF4-FFF2-40B4-BE49-F238E27FC236}">
                <a16:creationId xmlns:a16="http://schemas.microsoft.com/office/drawing/2014/main" id="{04442B0B-3F4C-1329-C678-157141881CAE}"/>
              </a:ext>
            </a:extLst>
          </p:cNvPr>
          <p:cNvCxnSpPr>
            <a:cxnSpLocks/>
            <a:stCxn id="35" idx="2"/>
            <a:endCxn id="153" idx="0"/>
          </p:cNvCxnSpPr>
          <p:nvPr/>
        </p:nvCxnSpPr>
        <p:spPr>
          <a:xfrm>
            <a:off x="5591616" y="2473162"/>
            <a:ext cx="0" cy="425066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y ze strzałką 211">
            <a:extLst>
              <a:ext uri="{FF2B5EF4-FFF2-40B4-BE49-F238E27FC236}">
                <a16:creationId xmlns:a16="http://schemas.microsoft.com/office/drawing/2014/main" id="{173EDBDC-7D26-A1AD-2C69-002A57B99AD7}"/>
              </a:ext>
            </a:extLst>
          </p:cNvPr>
          <p:cNvCxnSpPr>
            <a:cxnSpLocks/>
            <a:stCxn id="12" idx="2"/>
            <a:endCxn id="61" idx="0"/>
          </p:cNvCxnSpPr>
          <p:nvPr/>
        </p:nvCxnSpPr>
        <p:spPr>
          <a:xfrm>
            <a:off x="2011736" y="4984784"/>
            <a:ext cx="17278" cy="24564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1" name="Łącznik prosty ze strzałką 220">
            <a:extLst>
              <a:ext uri="{FF2B5EF4-FFF2-40B4-BE49-F238E27FC236}">
                <a16:creationId xmlns:a16="http://schemas.microsoft.com/office/drawing/2014/main" id="{E5211F24-4867-3B1E-F938-F0CBF5FF5A18}"/>
              </a:ext>
            </a:extLst>
          </p:cNvPr>
          <p:cNvCxnSpPr>
            <a:cxnSpLocks/>
            <a:stCxn id="13" idx="2"/>
            <a:endCxn id="62" idx="0"/>
          </p:cNvCxnSpPr>
          <p:nvPr/>
        </p:nvCxnSpPr>
        <p:spPr>
          <a:xfrm>
            <a:off x="3600140" y="4991475"/>
            <a:ext cx="16456" cy="248617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770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4A6C4-CB54-4A0D-9E17-EEFE48C28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8E4EA57-A244-6516-E72B-561D7FF58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803743"/>
              </p:ext>
            </p:extLst>
          </p:nvPr>
        </p:nvGraphicFramePr>
        <p:xfrm>
          <a:off x="327660" y="703385"/>
          <a:ext cx="11536680" cy="59666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054465">
                  <a:extLst>
                    <a:ext uri="{9D8B030D-6E8A-4147-A177-3AD203B41FA5}">
                      <a16:colId xmlns:a16="http://schemas.microsoft.com/office/drawing/2014/main" val="2409970839"/>
                    </a:ext>
                  </a:extLst>
                </a:gridCol>
                <a:gridCol w="2893984">
                  <a:extLst>
                    <a:ext uri="{9D8B030D-6E8A-4147-A177-3AD203B41FA5}">
                      <a16:colId xmlns:a16="http://schemas.microsoft.com/office/drawing/2014/main" val="1288106817"/>
                    </a:ext>
                  </a:extLst>
                </a:gridCol>
                <a:gridCol w="3277292">
                  <a:extLst>
                    <a:ext uri="{9D8B030D-6E8A-4147-A177-3AD203B41FA5}">
                      <a16:colId xmlns:a16="http://schemas.microsoft.com/office/drawing/2014/main" val="3704615190"/>
                    </a:ext>
                  </a:extLst>
                </a:gridCol>
                <a:gridCol w="2310939">
                  <a:extLst>
                    <a:ext uri="{9D8B030D-6E8A-4147-A177-3AD203B41FA5}">
                      <a16:colId xmlns:a16="http://schemas.microsoft.com/office/drawing/2014/main" val="2805461073"/>
                    </a:ext>
                  </a:extLst>
                </a:gridCol>
              </a:tblGrid>
              <a:tr h="62317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Problem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główny</a:t>
                      </a:r>
                      <a:endParaRPr lang="pl-PL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Hipoteza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główna</a:t>
                      </a:r>
                      <a:endParaRPr lang="pl-PL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Zmienna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niezależna</a:t>
                      </a:r>
                      <a:endParaRPr lang="pl-PL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Zmienna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zależna</a:t>
                      </a:r>
                      <a:endParaRPr lang="pl-PL" sz="1600" b="1" dirty="0">
                        <a:solidFill>
                          <a:srgbClr val="0070C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/>
                </a:tc>
                <a:extLst>
                  <a:ext uri="{0D108BD9-81ED-4DB2-BD59-A6C34878D82A}">
                    <a16:rowId xmlns:a16="http://schemas.microsoft.com/office/drawing/2014/main" val="986106723"/>
                  </a:ext>
                </a:extLst>
              </a:tr>
              <a:tr h="672380"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Czy i w jakim stopniu sposoby uczenia się wpływają na wyniki kształcenia uczniów?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Różne sposoby uczenia się wpływają na wyniki kształcenia współczesnej młodzieży.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Sposoby uczenia się</a:t>
                      </a:r>
                      <a:endParaRPr lang="pl-PL" sz="1400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Wyniki w nauce</a:t>
                      </a:r>
                      <a:endParaRPr lang="pl-PL" sz="1400" dirty="0">
                        <a:solidFill>
                          <a:srgbClr val="0070C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extLst>
                  <a:ext uri="{0D108BD9-81ED-4DB2-BD59-A6C34878D82A}">
                    <a16:rowId xmlns:a16="http://schemas.microsoft.com/office/drawing/2014/main" val="370914021"/>
                  </a:ext>
                </a:extLst>
              </a:tr>
              <a:tr h="37929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Problemy szczegółowe</a:t>
                      </a:r>
                      <a:endParaRPr lang="pl-PL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Hipotezy szczegółowe</a:t>
                      </a:r>
                      <a:endParaRPr lang="pl-PL" sz="16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effectLst/>
                          <a:latin typeface="+mn-lt"/>
                        </a:rPr>
                        <a:t>Wskaźniki  </a:t>
                      </a:r>
                      <a:endParaRPr lang="pl-PL" sz="16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0033" marR="10033" marT="0" marB="0" anchor="ctr"/>
                </a:tc>
                <a:extLst>
                  <a:ext uri="{0D108BD9-81ED-4DB2-BD59-A6C34878D82A}">
                    <a16:rowId xmlns:a16="http://schemas.microsoft.com/office/drawing/2014/main" val="2440442821"/>
                  </a:ext>
                </a:extLst>
              </a:tr>
              <a:tr h="672380"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1. Czy stosunek do uczenia się ma wpływ na wyniki w nauce?</a:t>
                      </a:r>
                    </a:p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 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1. Uczniowie, którzy chętnie zdobywają wiedzę, osiągają lepsze wyniki w nauce.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0"/>
                      <a:r>
                        <a:rPr lang="pl-PL" sz="1400" dirty="0">
                          <a:solidFill>
                            <a:srgbClr val="7030A0"/>
                          </a:solidFill>
                          <a:latin typeface="+mn-lt"/>
                        </a:rPr>
                        <a:t>1. Stosunek do nauki (wartości: chętnie, obojętnie, niechętnie)</a:t>
                      </a:r>
                    </a:p>
                  </a:txBody>
                  <a:tcPr marL="10033" marR="10033" marT="0" marB="0"/>
                </a:tc>
                <a:tc>
                  <a:txBody>
                    <a:bodyPr/>
                    <a:lstStyle/>
                    <a:p>
                      <a:pPr marL="92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 1. Wyniki w nauce (wartości: ocena z wybranych przedmiotów ).</a:t>
                      </a:r>
                      <a:endParaRPr lang="pl-PL" sz="1400" dirty="0">
                        <a:solidFill>
                          <a:srgbClr val="0070C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extLst>
                  <a:ext uri="{0D108BD9-81ED-4DB2-BD59-A6C34878D82A}">
                    <a16:rowId xmlns:a16="http://schemas.microsoft.com/office/drawing/2014/main" val="2768062948"/>
                  </a:ext>
                </a:extLst>
              </a:tr>
              <a:tr h="994465">
                <a:tc>
                  <a:txBody>
                    <a:bodyPr/>
                    <a:lstStyle/>
                    <a:p>
                      <a:pPr marL="92075" indent="0" algn="just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2. Czy istnieje możliwość pozytywnej zmiany w stosunku uczniów do zdobywaniu wiedzy?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2. P</a:t>
                      </a:r>
                      <a:r>
                        <a:rPr lang="pl-PL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rowadzeniu działań zawodowo-orientacyjnych spowoduje możliwe zmiany w stosunku uczniów do </a:t>
                      </a:r>
                      <a:r>
                        <a:rPr lang="pl-PL" sz="1400" dirty="0">
                          <a:effectLst/>
                          <a:latin typeface="+mn-lt"/>
                        </a:rPr>
                        <a:t>zdobywaniu wiedzy.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pl-PL" sz="14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Sytuacja w zależności od działań związanych z orientacją zawodową (wartości: „przed”, „po” prowadzenia działań. </a:t>
                      </a:r>
                    </a:p>
                  </a:txBody>
                  <a:tcPr marL="10033" marR="10033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  2. </a:t>
                      </a: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Nastawienie do zdobywania wiedzy  (wartości: na skalę czterech punktową 2, 3, 4, 5)</a:t>
                      </a: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extLst>
                  <a:ext uri="{0D108BD9-81ED-4DB2-BD59-A6C34878D82A}">
                    <a16:rowId xmlns:a16="http://schemas.microsoft.com/office/drawing/2014/main" val="2357750288"/>
                  </a:ext>
                </a:extLst>
              </a:tr>
              <a:tr h="1347478"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3. W jakie formy uczniowie przygotowują się do zajęć lekcyjnych? Czy istnieje preferowane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pl-PL" sz="1400" dirty="0">
                          <a:effectLst/>
                          <a:latin typeface="+mn-lt"/>
                        </a:rPr>
                        <a:t>formy?</a:t>
                      </a:r>
                    </a:p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 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3. Uczniowie stosują różne formy przygotowania się do zajęć.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3. Formy przygotowania się do zajęć (wartości: czytanie cicho tekstu, czytanie na głos, uczenie się małymi partiami, uczenie się przy muzyce, uczenie się na pamięć, przepisywanie materiału).</a:t>
                      </a:r>
                      <a:endParaRPr lang="pl-PL" sz="1400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Częstości </a:t>
                      </a: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formy przygotowania się do zajęć.</a:t>
                      </a:r>
                      <a:endParaRPr lang="pl-PL" sz="1400" dirty="0">
                        <a:solidFill>
                          <a:srgbClr val="0070C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extLst>
                  <a:ext uri="{0D108BD9-81ED-4DB2-BD59-A6C34878D82A}">
                    <a16:rowId xmlns:a16="http://schemas.microsoft.com/office/drawing/2014/main" val="15250223"/>
                  </a:ext>
                </a:extLst>
              </a:tr>
              <a:tr h="1182811"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4. Czy wpływają różne  formy przerw w trakcie uczenia się na wyniki kształcenia uczniów?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 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effectLst/>
                          <a:latin typeface="+mn-lt"/>
                        </a:rPr>
                        <a:t>4. Formy przerw stosowanych w trakcie uczenia się uczniowie nie wpływają na wyniki kształcenia uczniów.</a:t>
                      </a:r>
                      <a:endParaRPr lang="pl-PL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4. Formy stosowanych przerw (słuchanie muzyki, przerwa na posiłek, spacer, gimnastyka, włącza komputer).</a:t>
                      </a:r>
                      <a:endParaRPr lang="pl-PL" sz="1400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lang="pl-PL" sz="1400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40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4. Wyniki w nauce (wartości: ocena z wybranych przedmiotów). </a:t>
                      </a:r>
                      <a:endParaRPr lang="pl-PL" sz="1400" dirty="0">
                        <a:solidFill>
                          <a:srgbClr val="0070C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extLst>
                  <a:ext uri="{0D108BD9-81ED-4DB2-BD59-A6C34878D82A}">
                    <a16:rowId xmlns:a16="http://schemas.microsoft.com/office/drawing/2014/main" val="2229244457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C9B66323-76D5-804B-75BF-386AE1B0BBCE}"/>
              </a:ext>
            </a:extLst>
          </p:cNvPr>
          <p:cNvSpPr txBox="1"/>
          <p:nvPr/>
        </p:nvSpPr>
        <p:spPr>
          <a:xfrm>
            <a:off x="515389" y="124690"/>
            <a:ext cx="114715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Temat:   </a:t>
            </a:r>
            <a:r>
              <a:rPr lang="pl-PL" b="1" dirty="0"/>
              <a:t>WPŁYW SPOSOBÓW UCZENIA SIĘ NA WYNIKI KSZTAŁCENIA WSPÓŁCZESNEJ MŁODZIEŻY</a:t>
            </a:r>
            <a:endParaRPr lang="pl-PL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846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68867-D6C7-850D-F390-A628CDB9D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61D7C3D-1B70-4A55-9ECB-5A5F53DFE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316511"/>
              </p:ext>
            </p:extLst>
          </p:nvPr>
        </p:nvGraphicFramePr>
        <p:xfrm>
          <a:off x="160885" y="432467"/>
          <a:ext cx="11870228" cy="66527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189663">
                  <a:extLst>
                    <a:ext uri="{9D8B030D-6E8A-4147-A177-3AD203B41FA5}">
                      <a16:colId xmlns:a16="http://schemas.microsoft.com/office/drawing/2014/main" val="2409970839"/>
                    </a:ext>
                  </a:extLst>
                </a:gridCol>
                <a:gridCol w="2818014">
                  <a:extLst>
                    <a:ext uri="{9D8B030D-6E8A-4147-A177-3AD203B41FA5}">
                      <a16:colId xmlns:a16="http://schemas.microsoft.com/office/drawing/2014/main" val="1288106817"/>
                    </a:ext>
                  </a:extLst>
                </a:gridCol>
                <a:gridCol w="1903615">
                  <a:extLst>
                    <a:ext uri="{9D8B030D-6E8A-4147-A177-3AD203B41FA5}">
                      <a16:colId xmlns:a16="http://schemas.microsoft.com/office/drawing/2014/main" val="3704615190"/>
                    </a:ext>
                  </a:extLst>
                </a:gridCol>
                <a:gridCol w="1647997">
                  <a:extLst>
                    <a:ext uri="{9D8B030D-6E8A-4147-A177-3AD203B41FA5}">
                      <a16:colId xmlns:a16="http://schemas.microsoft.com/office/drawing/2014/main" val="2782119099"/>
                    </a:ext>
                  </a:extLst>
                </a:gridCol>
                <a:gridCol w="2310939">
                  <a:extLst>
                    <a:ext uri="{9D8B030D-6E8A-4147-A177-3AD203B41FA5}">
                      <a16:colId xmlns:a16="http://schemas.microsoft.com/office/drawing/2014/main" val="2805461073"/>
                    </a:ext>
                  </a:extLst>
                </a:gridCol>
              </a:tblGrid>
              <a:tr h="25350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Problem główny</a:t>
                      </a:r>
                      <a:endParaRPr lang="pl-PL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Hipoteza główna</a:t>
                      </a:r>
                      <a:endParaRPr lang="pl-PL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solidFill>
                            <a:srgbClr val="7030A0"/>
                          </a:solidFill>
                          <a:effectLst/>
                        </a:rPr>
                        <a:t>Zmienna niezależna</a:t>
                      </a:r>
                      <a:endParaRPr lang="pl-PL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Zmienna zależna</a:t>
                      </a:r>
                      <a:endParaRPr lang="pl-PL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/>
                </a:tc>
                <a:extLst>
                  <a:ext uri="{0D108BD9-81ED-4DB2-BD59-A6C34878D82A}">
                    <a16:rowId xmlns:a16="http://schemas.microsoft.com/office/drawing/2014/main" val="986106723"/>
                  </a:ext>
                </a:extLst>
              </a:tr>
              <a:tr h="393383">
                <a:tc>
                  <a:txBody>
                    <a:bodyPr/>
                    <a:lstStyle/>
                    <a:p>
                      <a:pPr marL="92075" indent="0"/>
                      <a:r>
                        <a:rPr lang="pl-PL" sz="10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jakim stopniu i w jakim zakresie zmienia się rozumienie empatyczne, agresja i umiejętności prospołeczne u nieletnich pod wpływem oddziaływań opiekuńczych, wychowawczych i terapeutycznych w warunkach młodzieżowego ośrodka socjoterapii w porównaniu z młodzieżą ze szkół publicznych w podobnym wieku?</a:t>
                      </a:r>
                      <a:endParaRPr lang="pl-P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Rozumienie empatyczne, agresja i umiejętności prospołeczne u nieletnich zmieniają się pod wpływem oddziaływań opiekuńczych, wychowawczych i terapeutycznych poprzez zmniejszenie się ilości i nasilenia </a:t>
                      </a:r>
                      <a:r>
                        <a:rPr lang="pl-PL" sz="10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zachowań</a:t>
                      </a:r>
                      <a:r>
                        <a:rPr lang="pl-PL" sz="10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agresywnych oraz wzrost poziomu umiejętności społecznych i rozumienia empatycznego, zaś różnice te są mniej korzystne w porównaniu z ich rówieśnikami ze szkół publicznych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2075" indent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Resocjalizacja - opieka, wychowanie, terapia w młodzieżowym ośrodku socjoterapii; 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92075" indent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0" indent="-22860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Rozumienie </a:t>
                      </a:r>
                      <a:r>
                        <a:rPr lang="pl-PL" sz="12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empatyczne</a:t>
                      </a:r>
                    </a:p>
                    <a:p>
                      <a:pPr marL="304800" indent="-22860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2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Umiejętności prospołeczne</a:t>
                      </a:r>
                    </a:p>
                    <a:p>
                      <a:pPr marL="304800" indent="-22860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20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Zachowania agresywne</a:t>
                      </a:r>
                      <a:endParaRPr lang="pl-PL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0914021"/>
                  </a:ext>
                </a:extLst>
              </a:tr>
              <a:tr h="22780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Problemy szczegółowe</a:t>
                      </a:r>
                      <a:endParaRPr lang="pl-PL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Hipotezy szczegółowe</a:t>
                      </a:r>
                      <a:endParaRPr lang="pl-PL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effectLst/>
                        </a:rPr>
                        <a:t>Wskaźniki  </a:t>
                      </a:r>
                      <a:endParaRPr lang="pl-PL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0033" marR="10033" marT="0" marB="0" anchor="ctr"/>
                </a:tc>
                <a:extLst>
                  <a:ext uri="{0D108BD9-81ED-4DB2-BD59-A6C34878D82A}">
                    <a16:rowId xmlns:a16="http://schemas.microsoft.com/office/drawing/2014/main" val="2440442821"/>
                  </a:ext>
                </a:extLst>
              </a:tr>
              <a:tr h="627530"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1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Jakie są różnice w rozumieniu empatycznym, agresji i umiejętnościach prospołecznych u resocjalizowanych nieletnich w porównaniu z ich rówieśnikami?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1.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Rozumienie empatyczne, agresja i umiejętności prospołeczne u nieletnich różnią się w porównaniu z ich rówieśnikami z grupy porównywanej na niekorzyść nieletnich</a:t>
                      </a:r>
                      <a:r>
                        <a:rPr lang="pl-PL" sz="1000" dirty="0">
                          <a:effectLst/>
                        </a:rPr>
                        <a:t>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Metody wychowawcze stosowane w szkole i placówce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Indywidualny Plan Edukacyjno-Terapeutyczny.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System nagród i kar.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Przebieg i organizacja procesu dydaktycznego.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Zajęcia wychowawcze i opiekuńcze organizowane w ośrodku.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Organizacja czasu wolnego wychowanków w grupie wychowawczej oraz w ramach zajęć pozalekcyjnych.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7.Organizacja zajęć specjalistycznych- terapeutycznych, pomoc psychologiczno- pedagogiczna.</a:t>
                      </a:r>
                      <a:endParaRPr lang="pl-PL" sz="11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Współpraca z rodzicami</a:t>
                      </a:r>
                      <a:r>
                        <a:rPr lang="pl-PL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Współodczuwanie emocjonalne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96012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Rozumienie uczuć osób nieznanych.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4356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Sympatyzowanie z innymi przeżyć przyjemnych i przykrych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2959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Gotowość do podejmowania kontaktu z osobami potrzebującymi pomocy.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Zdolność do spostrzegania i wyrażania emocji.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28600" algn="l"/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Gotowość do poświęcania się dla innych.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Wrażliwość na przeżycia innych ludzi.</a:t>
                      </a:r>
                      <a:endParaRPr lang="pl-PL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Współodczuwanie emocjonalne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96012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Rozumienie uczuć osób nieznanych.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4356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Sympatyzowanie z innymi przeżyć przyjemnych i przykrych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2959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Gotowość do podejmowania kontaktu z osobami potrzebującymi pomocy.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Zdolność do spostrzegania i wyrażania emocji.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28600" algn="l"/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Gotowość do poświęcania się dla innych.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Wrażliwość na przeżycia innych ludzi.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68062948"/>
                  </a:ext>
                </a:extLst>
              </a:tr>
              <a:tr h="462742">
                <a:tc rowSpan="3">
                  <a:txBody>
                    <a:bodyPr/>
                    <a:lstStyle/>
                    <a:p>
                      <a:pPr marL="92075" indent="0" algn="just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2.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Jaki rodzaj </a:t>
                      </a:r>
                      <a:r>
                        <a:rPr lang="pl-PL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zachowań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agresywnych i </a:t>
                      </a:r>
                      <a:r>
                        <a:rPr lang="pl-PL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przemocowych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prezentują nieletni w porównaniu z ich rówieśnikami?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2.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 nieletnich dominują takie zachowania agresywne, jak agresja bezpośrednia fizyczna, przemoc, wandalizm, zastraszanie, wymuszenia. Wśród uczniów z grupy porównywanej dominuje obrażanie słowne, cyberprzemoc, drwiny i wyzwiska, rzadziej agresja fizyczna. Ponadto nieletni wykazują bardziej tolerancyjny stosunek do agresji i przemocy w porównaniu z ich rówieśnikami. </a:t>
                      </a:r>
                      <a:r>
                        <a:rPr lang="pl-PL" sz="1000" dirty="0">
                          <a:effectLst/>
                        </a:rPr>
                        <a:t>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92075" indent="0"/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 gridSpan="2" vMerge="1"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257810" algn="l"/>
                        </a:tabLst>
                      </a:pPr>
                      <a:endParaRPr lang="pl-PL" sz="11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Współodczuwanie emocjonalne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96012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Rozumienie uczuć osób nieznanych.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4356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Sympatyzowanie z innymi przeżyć przyjemnych i przykrych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2959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Gotowość do podejmowania kontaktu z osobami potrzebującymi pomocy.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Zdolność do spostrzegania i wyrażania emocji.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28600" algn="l"/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Gotowość do poświęcania się dla innych.</a:t>
                      </a:r>
                    </a:p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Wrażliwość na przeżycia innych ludzi.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577502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257810" algn="l"/>
                        </a:tabLst>
                      </a:pPr>
                      <a:endParaRPr lang="pl-PL" sz="1100" u="none" strike="noStrike" spc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736615"/>
                  </a:ext>
                </a:extLst>
              </a:tr>
              <a:tr h="52075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65532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Dbanie o swoje prawa.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25425" algn="l"/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Umiejętność radzenia sobie z emocjami.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Umiejętność radzenia sobie z agresją i strachem.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25425" algn="l"/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Umiejętność radzenia sobie ze stresem.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19710" algn="l"/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Radzenie sobie z presją grupy.</a:t>
                      </a:r>
                    </a:p>
                    <a:p>
                      <a:pPr marL="342900" lvl="0" indent="-250825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34950" algn="l"/>
                          <a:tab pos="2578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Umiejętność planowania i podejmowania decyzji.</a:t>
                      </a: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None/>
                        <a:tabLst>
                          <a:tab pos="257810" algn="l"/>
                          <a:tab pos="655320" algn="l"/>
                        </a:tabLst>
                      </a:pPr>
                      <a:endParaRPr lang="pl-PL" sz="11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53651982"/>
                  </a:ext>
                </a:extLst>
              </a:tr>
              <a:tr h="293654">
                <a:tc rowSpan="3">
                  <a:txBody>
                    <a:bodyPr/>
                    <a:lstStyle/>
                    <a:p>
                      <a:pPr marL="92075" indent="0" algn="just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3.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jaki sposób oddziaływania resocjalizacyjne (opiekuńcze, wychowawcze, terapeutyczne) wpływają na rozumienie empatyczne, agresję i umiejętności prospołeczne u nieletnich?</a:t>
                      </a: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3.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Spośród wielu rodzajów oddziaływań resocjalizacyjnych, jakim poddawani są nieletni pozytywny wpływ na zmniejszenie ilości i nasilenia </a:t>
                      </a:r>
                      <a:r>
                        <a:rPr lang="pl-PL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zachowań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agresywnych i zwiększenie umiejętności prospołecznych i rozumienia empatycznego mają programy terapeutyczne o charakterze treningów umiejętności społecznych i treningi uwrażliwiające</a:t>
                      </a:r>
                      <a:r>
                        <a:rPr lang="pl-PL" sz="1000" dirty="0">
                          <a:effectLst/>
                        </a:rPr>
                        <a:t>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34950" algn="l"/>
                          <a:tab pos="257810" algn="l"/>
                        </a:tabLst>
                      </a:pPr>
                      <a:endParaRPr lang="pl-PL" sz="11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432083"/>
                  </a:ext>
                </a:extLst>
              </a:tr>
              <a:tr h="195825">
                <a:tc vMerge="1"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3.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jaki sposób oddziaływania resocjalizacyjne (opiekuńcze, wychowawcze, terapeutyczne) wpływają na rozumienie empatyczne, agresję i umiejętności prospołeczne u nieletnich?</a:t>
                      </a: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 vMerge="1">
                  <a:txBody>
                    <a:bodyPr/>
                    <a:lstStyle/>
                    <a:p>
                      <a:pPr marL="182563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3.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Spośród wielu rodzajów oddziaływań resocjalizacyjnych, jakim poddawani są nieletni pozytywny wpływ na zmniejszenie ilości i nasilenia </a:t>
                      </a:r>
                      <a:r>
                        <a:rPr lang="pl-PL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zachowań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agresywnych i zwiększenie umiejętności prospołecznych i rozumienia empatycznego mają programy terapeutyczne o charakterze treningów umiejętności społecznych i treningi uwrażliwiające</a:t>
                      </a:r>
                      <a:r>
                        <a:rPr lang="pl-PL" sz="1000" dirty="0">
                          <a:effectLst/>
                        </a:rPr>
                        <a:t>.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 vMerge="1"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 gridSpan="2">
                  <a:txBody>
                    <a:bodyPr/>
                    <a:lstStyle/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655320" algn="l"/>
                        </a:tabLst>
                      </a:pPr>
                      <a:endParaRPr lang="pl-PL" sz="1100" u="none" strike="noStrike" spc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34290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57810" algn="l"/>
                          <a:tab pos="655320" algn="l"/>
                        </a:tabLst>
                      </a:pPr>
                      <a:endParaRPr lang="pl-PL" sz="1100" u="none" strike="noStrike" spc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250223"/>
                  </a:ext>
                </a:extLst>
              </a:tr>
              <a:tr h="63250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342900" lvl="0" indent="-250825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832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Zachowania agresywne skierowane na przełożonych:</a:t>
                      </a:r>
                    </a:p>
                    <a:p>
                      <a:pPr marL="449263" lvl="0" indent="-182563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uderzenie przełożonego,</a:t>
                      </a:r>
                    </a:p>
                    <a:p>
                      <a:pPr marL="449263" lvl="0" indent="-182563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61290" algn="l"/>
                        </a:tabLst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rzucanie w niego przedmiotami,</a:t>
                      </a:r>
                    </a:p>
                    <a:p>
                      <a:pPr marL="449263" lvl="0" indent="-182563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61290" algn="l"/>
                        </a:tabLst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krytykowanie poleceń,</a:t>
                      </a:r>
                    </a:p>
                    <a:p>
                      <a:pPr marL="342900" lvl="1" indent="-250825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 startAt="2"/>
                        <a:tabLst>
                          <a:tab pos="283210" algn="l"/>
                        </a:tabLst>
                      </a:pPr>
                      <a:r>
                        <a:rPr lang="pl-PL" sz="1100" u="none" strike="noStrik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Zachowania agresywne skierowane na rówieśników:</a:t>
                      </a:r>
                    </a:p>
                    <a:p>
                      <a:pPr marL="449263" lvl="0" indent="-182563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udział w bójkach,</a:t>
                      </a:r>
                      <a:endParaRPr lang="pl-PL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49263" lvl="0" indent="-182563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bicie młodszych i słabszych kolegów i koleżanki,</a:t>
                      </a:r>
                      <a:endParaRPr lang="pl-PL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49263" lvl="0" indent="-182563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obrzucanie kolegów i koleżanki obelżywymi słowami, </a:t>
                      </a:r>
                      <a:endParaRPr lang="pl-PL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indent="-25082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Doznawanie agresji:</a:t>
                      </a:r>
                      <a:endParaRPr lang="pl-PL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762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l-PL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bicie danej osoby, wyśmiewanie się z niej, zmuszanie jej do robienia rzeczy, na które nie ma ochoty,</a:t>
                      </a:r>
                      <a:endParaRPr lang="pl-PL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83210" algn="l"/>
                        </a:tabLs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93062616"/>
                  </a:ext>
                </a:extLst>
              </a:tr>
              <a:tr h="265676">
                <a:tc rowSpan="2"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4.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Jakie oddziaływania wychowawcze i profilaktyczne kształtują zmiany w zachowaniu uczniów ze zbiorowości porównywanej</a:t>
                      </a:r>
                      <a:r>
                        <a:rPr lang="pl-PL" sz="1000" dirty="0">
                          <a:effectLst/>
                        </a:rPr>
                        <a:t>?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825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>
                          <a:effectLst/>
                        </a:rPr>
                        <a:t>4. </a:t>
                      </a:r>
                      <a:r>
                        <a:rPr lang="pl-PL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Pozytywne zmiany w zachowaniu uczniów w postaci zwiększenia u nich umiejętności prospołecznych i zmniejszenia agresji przynoszą programy wychowawcze i profilaktyczne skierowane na kształcenie obywatelskie oraz naukę umiejętności interpersonalny</a:t>
                      </a:r>
                    </a:p>
                  </a:txBody>
                  <a:tcPr marL="10033" marR="100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6982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92075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4. </a:t>
                      </a:r>
                      <a:r>
                        <a:rPr lang="pl-P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Jakie oddziaływania wychowawcze i profilaktyczne kształtują zmiany w zachowaniu uczniów ze zbiorowości porównywanej</a:t>
                      </a:r>
                      <a:r>
                        <a:rPr lang="pl-PL" sz="1000" dirty="0">
                          <a:effectLst/>
                        </a:rPr>
                        <a:t>?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 vMerge="1">
                  <a:txBody>
                    <a:bodyPr/>
                    <a:lstStyle/>
                    <a:p>
                      <a:pPr marL="1825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>
                          <a:effectLst/>
                        </a:rPr>
                        <a:t>4. </a:t>
                      </a:r>
                      <a:r>
                        <a:rPr lang="pl-PL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Pozytywne zmiany w zachowaniu uczniów w postaci zwiększenia u nich umiejętności prospołecznych i zmniejszenia agresji przynoszą programy wychowawcze i profilaktyczne skierowane na kształcenie obywatelskie oraz naukę umiejętności interpersonalny</a:t>
                      </a:r>
                    </a:p>
                    <a:p>
                      <a:pPr marL="182563" indent="0"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 vMerge="1"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33" marR="10033" marT="0" marB="0"/>
                </a:tc>
                <a:tc gridSpan="2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83210" algn="l"/>
                        </a:tabLs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+mj-lt"/>
                        <a:buAutoNum type="arabicPeriod"/>
                        <a:tabLst>
                          <a:tab pos="283210" algn="l"/>
                        </a:tabLs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9244457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D0215AEB-F04B-3C79-FA9D-0B701335130C}"/>
              </a:ext>
            </a:extLst>
          </p:cNvPr>
          <p:cNvSpPr txBox="1"/>
          <p:nvPr/>
        </p:nvSpPr>
        <p:spPr>
          <a:xfrm>
            <a:off x="0" y="124690"/>
            <a:ext cx="121919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b="1" dirty="0"/>
              <a:t>DYNAMIKA ZMIAN ROZUMIENIA EMPATYCZNEGO W KSZTAŁTOWANIU UMIEJĘTNOŚCI PROSPOŁECZNYCH U NIELETNICH W PROCESIE SOCJALIZACJI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279571709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biesk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613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9822C2E-AE91-4096-9CD4-3B1C0693C92D}">
  <we:reference id="WA104380848" version="2.1.0.1" store="Omex" storeType="OMEX"/>
  <we:alternateReferences>
    <we:reference id="WA104380848" version="2.1.0.1" store="WA104380848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2007</TotalTime>
  <Words>2405</Words>
  <Application>Microsoft Office PowerPoint</Application>
  <PresentationFormat>Panoramiczny</PresentationFormat>
  <Paragraphs>373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5" baseType="lpstr">
      <vt:lpstr>Arial Unicode MS</vt:lpstr>
      <vt:lpstr>Aptos</vt:lpstr>
      <vt:lpstr>Aptos Display</vt:lpstr>
      <vt:lpstr>Arial</vt:lpstr>
      <vt:lpstr>Calibri</vt:lpstr>
      <vt:lpstr>Cambria Math</vt:lpstr>
      <vt:lpstr>Microsoft Sans Serif</vt:lpstr>
      <vt:lpstr>Symbol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Struktura Zmiennych</vt:lpstr>
      <vt:lpstr>Prezentacja programu PowerPoint</vt:lpstr>
      <vt:lpstr>Przykład: projekt Unii Europejską </vt:lpstr>
      <vt:lpstr>Prezentacja programu PowerPoint</vt:lpstr>
      <vt:lpstr>Prezentacja programu PowerPoint</vt:lpstr>
      <vt:lpstr>Wybór modelu badawczego</vt:lpstr>
      <vt:lpstr>Plany eksperymentalne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Vladimir Rudenko</dc:creator>
  <cp:lastModifiedBy>Joanna Michalak - Dawidziuk</cp:lastModifiedBy>
  <cp:revision>33</cp:revision>
  <dcterms:created xsi:type="dcterms:W3CDTF">2025-11-10T10:25:44Z</dcterms:created>
  <dcterms:modified xsi:type="dcterms:W3CDTF">2025-11-13T21:51:51Z</dcterms:modified>
</cp:coreProperties>
</file>